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389" r:id="rId4"/>
    <p:sldId id="300" r:id="rId5"/>
    <p:sldId id="390" r:id="rId6"/>
    <p:sldId id="391" r:id="rId7"/>
    <p:sldId id="392" r:id="rId8"/>
    <p:sldId id="393" r:id="rId9"/>
    <p:sldId id="404" r:id="rId10"/>
    <p:sldId id="395" r:id="rId11"/>
    <p:sldId id="405" r:id="rId12"/>
    <p:sldId id="263" r:id="rId13"/>
    <p:sldId id="397" r:id="rId14"/>
    <p:sldId id="273" r:id="rId15"/>
    <p:sldId id="408" r:id="rId16"/>
    <p:sldId id="409" r:id="rId17"/>
    <p:sldId id="399" r:id="rId18"/>
    <p:sldId id="400" r:id="rId19"/>
    <p:sldId id="415" r:id="rId20"/>
    <p:sldId id="401" r:id="rId21"/>
    <p:sldId id="406" r:id="rId22"/>
    <p:sldId id="257" r:id="rId23"/>
    <p:sldId id="416" r:id="rId24"/>
    <p:sldId id="414" r:id="rId25"/>
    <p:sldId id="413" r:id="rId26"/>
    <p:sldId id="410" r:id="rId27"/>
    <p:sldId id="411" r:id="rId28"/>
    <p:sldId id="412" r:id="rId29"/>
    <p:sldId id="403" r:id="rId30"/>
    <p:sldId id="402" r:id="rId31"/>
    <p:sldId id="258" r:id="rId32"/>
  </p:sldIdLst>
  <p:sldSz cx="9144000" cy="6858000" type="screen4x3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82"/>
    <a:srgbClr val="FFA7A7"/>
    <a:srgbClr val="005EA4"/>
    <a:srgbClr val="E9EDF4"/>
    <a:srgbClr val="D0D8E8"/>
    <a:srgbClr val="474747"/>
    <a:srgbClr val="0D3475"/>
    <a:srgbClr val="BBA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 autoAdjust="0"/>
    <p:restoredTop sz="93358" autoAdjust="0"/>
  </p:normalViewPr>
  <p:slideViewPr>
    <p:cSldViewPr snapToGrid="0" snapToObjects="1">
      <p:cViewPr>
        <p:scale>
          <a:sx n="88" d="100"/>
          <a:sy n="88" d="100"/>
        </p:scale>
        <p:origin x="2096" y="5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AB15C-EC7C-49B2-A62E-BA928630F791}" type="datetimeFigureOut">
              <a:rPr lang="nb-NO" smtClean="0"/>
              <a:t>27.11.2023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7F6A2-4B33-4A8E-9FD5-FE07D08E78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207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7F6A2-4B33-4A8E-9FD5-FE07D08E7818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686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7F6A2-4B33-4A8E-9FD5-FE07D08E7818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24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7F6A2-4B33-4A8E-9FD5-FE07D08E7818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498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7F6A2-4B33-4A8E-9FD5-FE07D08E7818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3161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7F6A2-4B33-4A8E-9FD5-FE07D08E7818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6082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7F6A2-4B33-4A8E-9FD5-FE07D08E7818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605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7F6A2-4B33-4A8E-9FD5-FE07D08E7818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745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7F6A2-4B33-4A8E-9FD5-FE07D08E7818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3200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77F6A2-4B33-4A8E-9FD5-FE07D08E7818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412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7F6A2-4B33-4A8E-9FD5-FE07D08E7818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9752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68315" y="2677415"/>
            <a:ext cx="7772400" cy="901094"/>
          </a:xfrm>
        </p:spPr>
        <p:txBody>
          <a:bodyPr anchor="t" anchorCtr="0"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68315" y="3645154"/>
            <a:ext cx="7772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185682" y="6356350"/>
            <a:ext cx="501118" cy="365125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185682" y="6356350"/>
            <a:ext cx="501118" cy="365125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41BE-7F9F-9877-2AEC-EDFAE800E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6F41B-6B32-3212-FE70-598ED0415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6A423-FC44-C7FA-703A-DCBCCBF3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70A27-67D8-B428-5FB7-4897BB30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70ACC-2A6F-25D0-470E-CF54E033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09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8A7C-4009-7514-6F4A-D45928E2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190B-6700-5194-999B-4CAC2C864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BFD73-D5AF-504B-059C-20B270E05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A0945-AA9A-2C6A-9AFB-B8540B4D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CE402-3702-F44A-93EB-B1C9765F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50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315A-6CD1-4140-DFB5-141BB9AE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839FC-ED3E-48B4-D246-F51243F38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C788D-0BC0-DF3F-D1BC-AB06CA72E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46316-3402-19D2-025C-4354C6BE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30392-D0A2-368B-854F-ACE27BBD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31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841F-E36F-6D53-AAC2-E5746A22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D9E81-1ECA-9A98-E4C3-B7EF67ED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459F1-9221-E9ED-E599-FDF9A6E25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76A4B-1CAC-CC9C-2427-EC8E377F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378F2-9955-54DB-9645-01544232C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55DA9-A0F4-A92C-EAEB-E3991AB3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09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A94B-8E05-77BC-76B2-F99AE824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73A42-E8FF-5273-6360-611F90208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824B2-2FD5-399C-D9C3-3346464FC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96C709-07EE-B47E-3481-AE8781643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A4F9A-76A7-F124-2D06-682319DA5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7B8C8-213E-2ED5-528C-2BC1D511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57BD5-6D10-A946-8ADD-299537151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9E9390-57DC-A952-E1A6-9948F519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30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1988-6FBD-4491-3CC9-0CB777DF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B202E-E96A-A4CC-AEBF-5667A5A2E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2C69C-5D42-7C48-F7EC-C1CC4B60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A4DD7-205C-2EC3-A80D-8258DDD7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9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03E57-21C2-904B-4E5F-E1E98F93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BE441-06FF-64BD-D64E-2C21EB9D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1FDEF-05CE-9FB0-308D-DE837F13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38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BBCF-2F8D-B02A-A9B9-A66B2581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4447-0A7F-C280-6ACD-A04A95BCB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2DD26-9903-8D9A-50D4-E5F01CD2F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083E4-6DB6-1CDC-CD68-9795C335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C7925-D217-9E0D-98D1-F1573C55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536CF-E200-3D93-399C-C255FDCF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8474800" y="6421247"/>
            <a:ext cx="342081" cy="365125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0" i="0" smtClean="0">
                <a:solidFill>
                  <a:schemeClr val="tx1"/>
                </a:solidFill>
                <a:latin typeface="Arial"/>
                <a:cs typeface="Arial"/>
              </a:rPr>
              <a:pPr algn="ctr"/>
              <a:t>‹#›</a:t>
            </a:fld>
            <a:endParaRPr lang="nb-NO" b="0" i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EB15-AF28-40FF-92CA-2489A3445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0D629A-88D6-1C98-FC97-A3654E731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6AA19-69BA-6802-663C-C8CBE9D84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6C39C-6AA2-6C2F-3678-334BA2E4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4A39-AAB3-92AE-13DC-6E59DDCB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935E7-2675-F248-A441-70D36131B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08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E060-5FBD-6D25-3361-097C2856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F6698-6623-F775-3D5F-17974CF85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E7E4E-8BEA-C633-C836-F90EECDE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A361A-8DBE-F912-790A-0D0696C4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179F-22F7-0DE0-9248-FBA6F065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88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21DD-5E8C-B5F4-FBD4-E75041F0C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A64E-8CC3-C43D-8A5B-946526958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0AFB4-39B7-2999-B142-1D147DC9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FD8C8-AF09-0686-6BC6-333BD20E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A759D-EA32-025D-29B4-5DEF4080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7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241294" y="6421247"/>
            <a:ext cx="426966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fld id="{91853A39-49B3-554A-AE82-85611CEBD8E3}" type="slidenum">
              <a:rPr lang="nb-NO" smtClean="0">
                <a:latin typeface="Arial"/>
                <a:cs typeface="Arial"/>
              </a:rPr>
              <a:pPr algn="r"/>
              <a:t>‹#›</a:t>
            </a:fld>
            <a:endParaRPr lang="nb-NO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6356350"/>
            <a:ext cx="501118" cy="365125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8185682" y="6356350"/>
            <a:ext cx="501118" cy="365125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8185682" y="6356350"/>
            <a:ext cx="501118" cy="365125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185682" y="6356350"/>
            <a:ext cx="501118" cy="365125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6356350"/>
            <a:ext cx="501118" cy="365125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ikonet for å legge til et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6356350"/>
            <a:ext cx="501118" cy="365125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241294" y="6421247"/>
            <a:ext cx="426966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fld id="{91853A39-49B3-554A-AE82-85611CEBD8E3}" type="slidenum">
              <a:rPr lang="nb-NO" smtClean="0">
                <a:latin typeface="Arial"/>
                <a:cs typeface="Arial"/>
              </a:rPr>
              <a:pPr algn="r"/>
              <a:t>‹#›</a:t>
            </a:fld>
            <a:endParaRPr lang="nb-NO" dirty="0">
              <a:latin typeface="Arial"/>
              <a:cs typeface="Arial"/>
            </a:endParaRPr>
          </a:p>
        </p:txBody>
      </p:sp>
      <p:pic>
        <p:nvPicPr>
          <p:cNvPr id="6" name="Bilde 5" descr="logo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3" y="6644095"/>
            <a:ext cx="757530" cy="1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AEF18-38F0-F653-0FE7-CE95C78F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7F245-24BB-32CC-A75E-209ED09CF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637D7-0B11-D43C-7333-F95589904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B9E8-EBC3-6941-A652-12A40652842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FFD67-AA9C-45D8-2A28-BB9AE0B22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B1D20-D5D0-831B-DB06-18962382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466C-BCAF-3D44-A2AC-D4772CB76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3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18.png"/><Relationship Id="rId3" Type="http://schemas.openxmlformats.org/officeDocument/2006/relationships/image" Target="../media/image80.png"/><Relationship Id="rId7" Type="http://schemas.openxmlformats.org/officeDocument/2006/relationships/image" Target="../media/image20.png"/><Relationship Id="rId12" Type="http://schemas.openxmlformats.org/officeDocument/2006/relationships/image" Target="../media/image17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90.png"/><Relationship Id="rId9" Type="http://schemas.openxmlformats.org/officeDocument/2006/relationships/image" Target="../media/image21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0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40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media" Target="../media/media2.mp4"/><Relationship Id="rId7" Type="http://schemas.openxmlformats.org/officeDocument/2006/relationships/image" Target="../media/image7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Relationship Id="rId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1.png"/><Relationship Id="rId4" Type="http://schemas.openxmlformats.org/officeDocument/2006/relationships/image" Target="../media/image7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urnals.aps.org/prl/pdf/10.1103/PhysRevLett.123.20060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0.png"/><Relationship Id="rId12" Type="http://schemas.openxmlformats.org/officeDocument/2006/relationships/image" Target="../media/image17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61251" y="1419744"/>
            <a:ext cx="8691418" cy="1808166"/>
          </a:xfrm>
        </p:spPr>
        <p:txBody>
          <a:bodyPr>
            <a:normAutofit fontScale="90000"/>
          </a:bodyPr>
          <a:lstStyle/>
          <a:p>
            <a:pPr algn="ctr"/>
            <a:br>
              <a:rPr lang="nb-NO" dirty="0">
                <a:solidFill>
                  <a:srgbClr val="0070C0"/>
                </a:solidFill>
              </a:rPr>
            </a:br>
            <a:br>
              <a:rPr lang="nb-NO" dirty="0">
                <a:solidFill>
                  <a:srgbClr val="0070C0"/>
                </a:solidFill>
              </a:rPr>
            </a:br>
            <a:br>
              <a:rPr lang="nb-NO" dirty="0">
                <a:solidFill>
                  <a:srgbClr val="0070C0"/>
                </a:solidFill>
              </a:rPr>
            </a:br>
            <a:r>
              <a:rPr lang="nb-NO" sz="2000" b="0" dirty="0"/>
              <a:t>Rodrigo de Miguel</a:t>
            </a:r>
            <a:br>
              <a:rPr lang="nb-NO" sz="2000" b="0" dirty="0"/>
            </a:br>
            <a:r>
              <a:rPr lang="nb-NO" sz="2000" b="0" dirty="0"/>
              <a:t>Norwegian </a:t>
            </a:r>
            <a:r>
              <a:rPr lang="nb-NO" sz="2000" b="0" dirty="0" err="1"/>
              <a:t>University</a:t>
            </a:r>
            <a:r>
              <a:rPr lang="nb-NO" sz="2000" b="0" dirty="0"/>
              <a:t> </a:t>
            </a:r>
            <a:r>
              <a:rPr lang="nb-NO" sz="2000" b="0" dirty="0" err="1"/>
              <a:t>of</a:t>
            </a:r>
            <a:r>
              <a:rPr lang="nb-NO" sz="2000" b="0" dirty="0"/>
              <a:t> Science and Technology</a:t>
            </a:r>
            <a:br>
              <a:rPr lang="nb-NO" sz="2000" b="0" dirty="0"/>
            </a:br>
            <a:br>
              <a:rPr lang="nb-NO" sz="2000" b="0" dirty="0"/>
            </a:br>
            <a:br>
              <a:rPr lang="nb-NO" sz="2000" b="0" dirty="0"/>
            </a:br>
            <a:r>
              <a:rPr lang="nb-NO" sz="2000" b="0" dirty="0">
                <a:solidFill>
                  <a:schemeClr val="bg1">
                    <a:lumMod val="65000"/>
                  </a:schemeClr>
                </a:solidFill>
              </a:rPr>
              <a:t>J. Miguel </a:t>
            </a:r>
            <a:r>
              <a:rPr lang="nb-NO" sz="2000" b="0" dirty="0" err="1">
                <a:solidFill>
                  <a:schemeClr val="bg1">
                    <a:lumMod val="65000"/>
                  </a:schemeClr>
                </a:solidFill>
              </a:rPr>
              <a:t>Rubí</a:t>
            </a:r>
            <a:br>
              <a:rPr lang="nb-NO" sz="2000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b-NO" sz="2000" b="0" dirty="0" err="1">
                <a:solidFill>
                  <a:schemeClr val="bg1">
                    <a:lumMod val="65000"/>
                  </a:schemeClr>
                </a:solidFill>
              </a:rPr>
              <a:t>University</a:t>
            </a:r>
            <a:r>
              <a:rPr lang="nb-NO" sz="2000" b="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b-NO" sz="2000" b="0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nb-NO" sz="2000" b="0" dirty="0">
                <a:solidFill>
                  <a:schemeClr val="bg1">
                    <a:lumMod val="65000"/>
                  </a:schemeClr>
                </a:solidFill>
              </a:rPr>
              <a:t> Barcelona (Spain)</a:t>
            </a:r>
            <a:br>
              <a:rPr lang="nb-NO" sz="2000" b="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nb-NO" sz="2000" b="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nb-NO" sz="2000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b-NO" sz="2000" b="0" dirty="0">
                <a:solidFill>
                  <a:schemeClr val="bg1">
                    <a:lumMod val="65000"/>
                  </a:schemeClr>
                </a:solidFill>
              </a:rPr>
              <a:t>Steven Neshyba</a:t>
            </a:r>
            <a:br>
              <a:rPr lang="nb-NO" sz="2000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b-NO" sz="2000" b="0" dirty="0" err="1">
                <a:solidFill>
                  <a:schemeClr val="bg1">
                    <a:lumMod val="65000"/>
                  </a:schemeClr>
                </a:solidFill>
              </a:rPr>
              <a:t>University</a:t>
            </a:r>
            <a:r>
              <a:rPr lang="nb-NO" sz="2000" b="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b-NO" sz="2000" b="0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nb-NO" sz="2000" b="0" dirty="0">
                <a:solidFill>
                  <a:schemeClr val="bg1">
                    <a:lumMod val="65000"/>
                  </a:schemeClr>
                </a:solidFill>
              </a:rPr>
              <a:t> Puget Sound (USA)</a:t>
            </a:r>
          </a:p>
        </p:txBody>
      </p:sp>
      <p:pic>
        <p:nvPicPr>
          <p:cNvPr id="6" name="Bilde 5" descr="eng_logo_n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1" y="238525"/>
            <a:ext cx="3240024" cy="710184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699272" y="5952604"/>
            <a:ext cx="80654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400" b="1" i="0" dirty="0">
                <a:solidFill>
                  <a:srgbClr val="000000"/>
                </a:solidFill>
                <a:effectLst/>
                <a:latin typeface="Arvo"/>
              </a:rPr>
              <a:t>XXVII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Arvo"/>
              </a:rPr>
              <a:t>Sitges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rvo"/>
              </a:rPr>
              <a:t> Conference on Statistical Mechanics</a:t>
            </a:r>
            <a:endParaRPr lang="en-US" sz="2400" b="1" dirty="0">
              <a:solidFill>
                <a:srgbClr val="000000"/>
              </a:solidFill>
              <a:latin typeface="Arvo"/>
            </a:endParaRPr>
          </a:p>
          <a:p>
            <a:pPr algn="ctr" rtl="0"/>
            <a:r>
              <a:rPr lang="en-US" sz="2400" b="1" i="0" dirty="0">
                <a:solidFill>
                  <a:srgbClr val="000000"/>
                </a:solidFill>
                <a:effectLst/>
                <a:latin typeface="Arvo"/>
              </a:rPr>
              <a:t>June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3C0D5-5C33-4C88-ACDA-36DE8238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7" y="2444906"/>
            <a:ext cx="950635" cy="950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F5C6A-4E74-4BCE-8B5D-4D404ECF8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86" y="3538064"/>
            <a:ext cx="843007" cy="1004584"/>
          </a:xfrm>
          <a:prstGeom prst="rect">
            <a:avLst/>
          </a:prstGeom>
        </p:spPr>
      </p:pic>
      <p:pic>
        <p:nvPicPr>
          <p:cNvPr id="1026" name="Picture 2" descr="Prof. Steven Neshyba Writes in the &quot;Chronicle of Higher Education&quot; |  University of Puget Sound">
            <a:extLst>
              <a:ext uri="{FF2B5EF4-FFF2-40B4-BE49-F238E27FC236}">
                <a16:creationId xmlns:a16="http://schemas.microsoft.com/office/drawing/2014/main" id="{59CB1E7A-1880-ECA8-7903-357B60063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" y="4697783"/>
            <a:ext cx="827612" cy="105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tel 1">
            <a:extLst>
              <a:ext uri="{FF2B5EF4-FFF2-40B4-BE49-F238E27FC236}">
                <a16:creationId xmlns:a16="http://schemas.microsoft.com/office/drawing/2014/main" id="{D03DD687-E191-297A-63F3-10D7EC7CE1D3}"/>
              </a:ext>
            </a:extLst>
          </p:cNvPr>
          <p:cNvSpPr txBox="1">
            <a:spLocks/>
          </p:cNvSpPr>
          <p:nvPr/>
        </p:nvSpPr>
        <p:spPr>
          <a:xfrm>
            <a:off x="386301" y="1401291"/>
            <a:ext cx="8691418" cy="1808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rgbClr val="0070C0"/>
                </a:solidFill>
              </a:rPr>
              <a:t>Strong coupling,</a:t>
            </a:r>
          </a:p>
          <a:p>
            <a:pPr algn="ctr"/>
            <a:r>
              <a:rPr lang="nb-NO" dirty="0" err="1">
                <a:solidFill>
                  <a:srgbClr val="0070C0"/>
                </a:solidFill>
              </a:rPr>
              <a:t>vibrational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frequency</a:t>
            </a:r>
            <a:r>
              <a:rPr lang="nb-NO" dirty="0">
                <a:solidFill>
                  <a:srgbClr val="0070C0"/>
                </a:solidFill>
              </a:rPr>
              <a:t> and</a:t>
            </a:r>
          </a:p>
          <a:p>
            <a:pPr algn="ctr"/>
            <a:r>
              <a:rPr lang="nb-NO" dirty="0" err="1">
                <a:solidFill>
                  <a:srgbClr val="0070C0"/>
                </a:solidFill>
              </a:rPr>
              <a:t>negatve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thermophoresis</a:t>
            </a:r>
            <a:br>
              <a:rPr lang="nb-NO" dirty="0">
                <a:solidFill>
                  <a:srgbClr val="0070C0"/>
                </a:solidFill>
              </a:rPr>
            </a:br>
            <a:br>
              <a:rPr lang="nb-NO" dirty="0">
                <a:solidFill>
                  <a:srgbClr val="0070C0"/>
                </a:solidFill>
              </a:rPr>
            </a:br>
            <a:endParaRPr lang="nb-NO" sz="20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Strong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coupling</a:t>
            </a: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45" name="Plassholder for innhold 2">
            <a:extLst>
              <a:ext uri="{FF2B5EF4-FFF2-40B4-BE49-F238E27FC236}">
                <a16:creationId xmlns:a16="http://schemas.microsoft.com/office/drawing/2014/main" id="{0E6C8D4B-4D8F-4F8D-AD7E-448E7DCEBAC4}"/>
              </a:ext>
            </a:extLst>
          </p:cNvPr>
          <p:cNvSpPr txBox="1">
            <a:spLocks/>
          </p:cNvSpPr>
          <p:nvPr/>
        </p:nvSpPr>
        <p:spPr>
          <a:xfrm>
            <a:off x="457200" y="3427009"/>
            <a:ext cx="2356338" cy="503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sz="2200" dirty="0"/>
              <a:t>Total </a:t>
            </a:r>
            <a:r>
              <a:rPr lang="nb-NO" sz="2200" dirty="0" err="1"/>
              <a:t>Hamiltonian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2E18726C-EF26-49DA-A14C-E3D4EAE3145B}"/>
                  </a:ext>
                </a:extLst>
              </p:cNvPr>
              <p:cNvSpPr txBox="1"/>
              <p:nvPr/>
            </p:nvSpPr>
            <p:spPr>
              <a:xfrm>
                <a:off x="4786504" y="3440545"/>
                <a:ext cx="2108590" cy="3995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2E18726C-EF26-49DA-A14C-E3D4EAE3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504" y="3440545"/>
                <a:ext cx="2108590" cy="399533"/>
              </a:xfrm>
              <a:prstGeom prst="rect">
                <a:avLst/>
              </a:prstGeom>
              <a:blipFill>
                <a:blip r:embed="rId2"/>
                <a:stretch>
                  <a:fillRect l="-2601" b="-2272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lassholder for innhold 2">
                <a:extLst>
                  <a:ext uri="{FF2B5EF4-FFF2-40B4-BE49-F238E27FC236}">
                    <a16:creationId xmlns:a16="http://schemas.microsoft.com/office/drawing/2014/main" id="{BD590281-E1EB-4565-837E-753AEF761A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322073"/>
                <a:ext cx="4620900" cy="5039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nb-NO" sz="2200" dirty="0" err="1"/>
                  <a:t>System’s</a:t>
                </a:r>
                <a:r>
                  <a:rPr lang="nb-NO" sz="2200" dirty="0"/>
                  <a:t> </a:t>
                </a:r>
                <a:r>
                  <a:rPr lang="nb-NO" sz="2200" dirty="0" err="1"/>
                  <a:t>Hamiltonian</a:t>
                </a:r>
                <a:r>
                  <a:rPr lang="nb-NO" sz="2200" dirty="0"/>
                  <a:t> in </a:t>
                </a:r>
                <a:r>
                  <a:rPr lang="nb-NO" sz="2200" dirty="0" err="1"/>
                  <a:t>state</a:t>
                </a:r>
                <a:r>
                  <a:rPr lang="nb-NO" sz="2200" dirty="0"/>
                  <a:t> </a:t>
                </a:r>
                <a14:m>
                  <m:oMath xmlns:m="http://schemas.openxmlformats.org/officeDocument/2006/math">
                    <m:r>
                      <a:rPr lang="nb-NO" sz="22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nb-NO" sz="2200" dirty="0"/>
              </a:p>
            </p:txBody>
          </p:sp>
        </mc:Choice>
        <mc:Fallback xmlns="">
          <p:sp>
            <p:nvSpPr>
              <p:cNvPr id="11" name="Plassholder for innhold 2">
                <a:extLst>
                  <a:ext uri="{FF2B5EF4-FFF2-40B4-BE49-F238E27FC236}">
                    <a16:creationId xmlns:a16="http://schemas.microsoft.com/office/drawing/2014/main" id="{BD590281-E1EB-4565-837E-753AEF761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22073"/>
                <a:ext cx="4620900" cy="503968"/>
              </a:xfrm>
              <a:prstGeom prst="rect">
                <a:avLst/>
              </a:prstGeom>
              <a:blipFill>
                <a:blip r:embed="rId3"/>
                <a:stretch>
                  <a:fillRect l="-1715" t="-7229" b="-963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lassholder for innhold 2">
                <a:extLst>
                  <a:ext uri="{FF2B5EF4-FFF2-40B4-BE49-F238E27FC236}">
                    <a16:creationId xmlns:a16="http://schemas.microsoft.com/office/drawing/2014/main" id="{47710AB2-EC2A-4846-9CCD-9AF103828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2051120"/>
                <a:ext cx="4620900" cy="5039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nb-NO" sz="2200" dirty="0"/>
                  <a:t>Bath’s </a:t>
                </a:r>
                <a:r>
                  <a:rPr lang="nb-NO" sz="2200" dirty="0" err="1"/>
                  <a:t>Hamiltonian</a:t>
                </a:r>
                <a:r>
                  <a:rPr lang="nb-NO" sz="2200" dirty="0"/>
                  <a:t> in </a:t>
                </a:r>
                <a:r>
                  <a:rPr lang="nb-NO" sz="2200" dirty="0" err="1"/>
                  <a:t>state</a:t>
                </a:r>
                <a:r>
                  <a:rPr lang="nb-NO" sz="2200" dirty="0"/>
                  <a:t> </a:t>
                </a:r>
                <a14:m>
                  <m:oMath xmlns:m="http://schemas.openxmlformats.org/officeDocument/2006/math">
                    <m:r>
                      <a:rPr lang="nb-NO" sz="2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nb-NO" sz="2200" dirty="0"/>
              </a:p>
            </p:txBody>
          </p:sp>
        </mc:Choice>
        <mc:Fallback xmlns="">
          <p:sp>
            <p:nvSpPr>
              <p:cNvPr id="13" name="Plassholder for innhold 2">
                <a:extLst>
                  <a:ext uri="{FF2B5EF4-FFF2-40B4-BE49-F238E27FC236}">
                    <a16:creationId xmlns:a16="http://schemas.microsoft.com/office/drawing/2014/main" id="{47710AB2-EC2A-4846-9CCD-9AF103828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51120"/>
                <a:ext cx="4620900" cy="503968"/>
              </a:xfrm>
              <a:prstGeom prst="rect">
                <a:avLst/>
              </a:prstGeom>
              <a:blipFill>
                <a:blip r:embed="rId4"/>
                <a:stretch>
                  <a:fillRect l="-1715" t="-6024" b="-1084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Sylinder 13">
                <a:extLst>
                  <a:ext uri="{FF2B5EF4-FFF2-40B4-BE49-F238E27FC236}">
                    <a16:creationId xmlns:a16="http://schemas.microsoft.com/office/drawing/2014/main" id="{384AF3A7-B7AA-4B2B-BCEE-D275CCC64D81}"/>
                  </a:ext>
                </a:extLst>
              </p:cNvPr>
              <p:cNvSpPr txBox="1"/>
              <p:nvPr/>
            </p:nvSpPr>
            <p:spPr>
              <a:xfrm>
                <a:off x="4760030" y="2120490"/>
                <a:ext cx="5030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nb-NO" sz="2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TekstSylinder 13">
                <a:extLst>
                  <a:ext uri="{FF2B5EF4-FFF2-40B4-BE49-F238E27FC236}">
                    <a16:creationId xmlns:a16="http://schemas.microsoft.com/office/drawing/2014/main" id="{384AF3A7-B7AA-4B2B-BCEE-D275CCC64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30" y="2120490"/>
                <a:ext cx="503023" cy="338554"/>
              </a:xfrm>
              <a:prstGeom prst="rect">
                <a:avLst/>
              </a:prstGeom>
              <a:blipFill>
                <a:blip r:embed="rId5"/>
                <a:stretch>
                  <a:fillRect l="-13415" t="-3636" r="-3659" b="-1090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251544D9-2584-4CC3-B868-86FE5A7FAF0B}"/>
              </a:ext>
            </a:extLst>
          </p:cNvPr>
          <p:cNvSpPr txBox="1">
            <a:spLocks/>
          </p:cNvSpPr>
          <p:nvPr/>
        </p:nvSpPr>
        <p:spPr>
          <a:xfrm>
            <a:off x="457200" y="2743363"/>
            <a:ext cx="4620900" cy="503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sz="2200" dirty="0" err="1"/>
              <a:t>Interaction</a:t>
            </a:r>
            <a:r>
              <a:rPr lang="nb-NO" sz="2200" dirty="0"/>
              <a:t> system-</a:t>
            </a:r>
            <a:r>
              <a:rPr lang="nb-NO" sz="2200" dirty="0" err="1"/>
              <a:t>bath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Sylinder 15">
                <a:extLst>
                  <a:ext uri="{FF2B5EF4-FFF2-40B4-BE49-F238E27FC236}">
                    <a16:creationId xmlns:a16="http://schemas.microsoft.com/office/drawing/2014/main" id="{58F785AF-9A3E-4B34-A93E-F68EE0392A06}"/>
                  </a:ext>
                </a:extLst>
              </p:cNvPr>
              <p:cNvSpPr txBox="1"/>
              <p:nvPr/>
            </p:nvSpPr>
            <p:spPr>
              <a:xfrm>
                <a:off x="4787828" y="2795773"/>
                <a:ext cx="580544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nb-NO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kstSylinder 15">
                <a:extLst>
                  <a:ext uri="{FF2B5EF4-FFF2-40B4-BE49-F238E27FC236}">
                    <a16:creationId xmlns:a16="http://schemas.microsoft.com/office/drawing/2014/main" id="{58F785AF-9A3E-4B34-A93E-F68EE0392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828" y="2795773"/>
                <a:ext cx="580544" cy="395429"/>
              </a:xfrm>
              <a:prstGeom prst="rect">
                <a:avLst/>
              </a:prstGeom>
              <a:blipFill>
                <a:blip r:embed="rId6"/>
                <a:stretch>
                  <a:fillRect l="-10417" b="-2656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lassholder for innhold 2">
                <a:extLst>
                  <a:ext uri="{FF2B5EF4-FFF2-40B4-BE49-F238E27FC236}">
                    <a16:creationId xmlns:a16="http://schemas.microsoft.com/office/drawing/2014/main" id="{AE8A2B8B-50C5-44B0-9361-A457AFA1DC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8" y="4078581"/>
                <a:ext cx="8371491" cy="8685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nb-NO" sz="2200" dirty="0" err="1"/>
                  <a:t>Average</a:t>
                </a:r>
                <a:r>
                  <a:rPr lang="nb-NO" sz="2200" dirty="0"/>
                  <a:t> over </a:t>
                </a:r>
                <a:r>
                  <a:rPr lang="nb-NO" sz="2200" dirty="0" err="1"/>
                  <a:t>bath</a:t>
                </a:r>
                <a:r>
                  <a:rPr lang="nb-NO" sz="2200" dirty="0"/>
                  <a:t> to </a:t>
                </a:r>
                <a:r>
                  <a:rPr lang="nb-NO" sz="2200" dirty="0" err="1"/>
                  <a:t>get</a:t>
                </a:r>
                <a:r>
                  <a:rPr lang="nb-NO" sz="2200" dirty="0"/>
                  <a:t> a </a:t>
                </a:r>
                <a:r>
                  <a:rPr lang="nb-NO" sz="2200" dirty="0" err="1"/>
                  <a:t>temperature</a:t>
                </a:r>
                <a:r>
                  <a:rPr lang="nb-NO" sz="2200" dirty="0"/>
                  <a:t>-dependent </a:t>
                </a:r>
                <a:r>
                  <a:rPr lang="nb-NO" sz="2200" i="1" dirty="0" err="1">
                    <a:solidFill>
                      <a:srgbClr val="FF0000"/>
                    </a:solidFill>
                  </a:rPr>
                  <a:t>Hamiltonian</a:t>
                </a:r>
                <a:r>
                  <a:rPr lang="nb-NO" sz="2200" i="1" dirty="0">
                    <a:solidFill>
                      <a:srgbClr val="FF0000"/>
                    </a:solidFill>
                  </a:rPr>
                  <a:t> </a:t>
                </a:r>
                <a:r>
                  <a:rPr lang="nb-NO" sz="2200" i="1" dirty="0" err="1">
                    <a:solidFill>
                      <a:srgbClr val="FF0000"/>
                    </a:solidFill>
                  </a:rPr>
                  <a:t>of</a:t>
                </a:r>
                <a:r>
                  <a:rPr lang="nb-NO" sz="2200" i="1" dirty="0">
                    <a:solidFill>
                      <a:srgbClr val="FF0000"/>
                    </a:solidFill>
                  </a:rPr>
                  <a:t> </a:t>
                </a:r>
                <a:r>
                  <a:rPr lang="nb-NO" sz="2200" i="1" dirty="0" err="1">
                    <a:solidFill>
                      <a:srgbClr val="FF0000"/>
                    </a:solidFill>
                  </a:rPr>
                  <a:t>mean</a:t>
                </a:r>
                <a:r>
                  <a:rPr lang="nb-NO" sz="2200" i="1" dirty="0">
                    <a:solidFill>
                      <a:srgbClr val="FF0000"/>
                    </a:solidFill>
                  </a:rPr>
                  <a:t> force</a:t>
                </a:r>
                <a:r>
                  <a:rPr lang="nb-NO" sz="22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nb-NO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nb-NO" sz="2200" dirty="0"/>
                  <a:t>, for </a:t>
                </a:r>
                <a:r>
                  <a:rPr lang="nb-NO" sz="2200" dirty="0" err="1"/>
                  <a:t>the</a:t>
                </a:r>
                <a:r>
                  <a:rPr lang="nb-NO" sz="2200" dirty="0"/>
                  <a:t> system:</a:t>
                </a:r>
              </a:p>
            </p:txBody>
          </p:sp>
        </mc:Choice>
        <mc:Fallback xmlns="">
          <p:sp>
            <p:nvSpPr>
              <p:cNvPr id="17" name="Plassholder for innhold 2">
                <a:extLst>
                  <a:ext uri="{FF2B5EF4-FFF2-40B4-BE49-F238E27FC236}">
                    <a16:creationId xmlns:a16="http://schemas.microsoft.com/office/drawing/2014/main" id="{AE8A2B8B-50C5-44B0-9361-A457AFA1D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4078581"/>
                <a:ext cx="8371491" cy="868522"/>
              </a:xfrm>
              <a:prstGeom prst="rect">
                <a:avLst/>
              </a:prstGeom>
              <a:blipFill>
                <a:blip r:embed="rId7"/>
                <a:stretch>
                  <a:fillRect l="-947" t="-4196" r="-655" b="-20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860BFA53-2311-45BD-B865-0D5700D062E2}"/>
                  </a:ext>
                </a:extLst>
              </p:cNvPr>
              <p:cNvSpPr/>
              <p:nvPr/>
            </p:nvSpPr>
            <p:spPr>
              <a:xfrm>
                <a:off x="3707149" y="5463913"/>
                <a:ext cx="3948645" cy="579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nb-NO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b-NO" sz="2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</m:num>
                        <m:den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860BFA53-2311-45BD-B865-0D5700D0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49" y="5463913"/>
                <a:ext cx="3948645" cy="5792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5F4BDC5A-A32D-4429-8243-55DE51B1BD3E}"/>
                  </a:ext>
                </a:extLst>
              </p:cNvPr>
              <p:cNvSpPr txBox="1"/>
              <p:nvPr/>
            </p:nvSpPr>
            <p:spPr>
              <a:xfrm>
                <a:off x="5371980" y="4868953"/>
                <a:ext cx="1965986" cy="78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b-NO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nb-N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nb-NO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nb-N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nb-N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nb-N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nb-NO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5F4BDC5A-A32D-4429-8243-55DE51B1B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980" y="4868953"/>
                <a:ext cx="1965986" cy="787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kstSylinder 20">
                <a:extLst>
                  <a:ext uri="{FF2B5EF4-FFF2-40B4-BE49-F238E27FC236}">
                    <a16:creationId xmlns:a16="http://schemas.microsoft.com/office/drawing/2014/main" id="{8EF37C8F-F50F-46F4-9A42-54F78007EA78}"/>
                  </a:ext>
                </a:extLst>
              </p:cNvPr>
              <p:cNvSpPr txBox="1"/>
              <p:nvPr/>
            </p:nvSpPr>
            <p:spPr>
              <a:xfrm>
                <a:off x="5599289" y="5776383"/>
                <a:ext cx="977960" cy="737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b-NO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nb-NO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21" name="TekstSylinder 20">
                <a:extLst>
                  <a:ext uri="{FF2B5EF4-FFF2-40B4-BE49-F238E27FC236}">
                    <a16:creationId xmlns:a16="http://schemas.microsoft.com/office/drawing/2014/main" id="{8EF37C8F-F50F-46F4-9A42-54F78007E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289" y="5776383"/>
                <a:ext cx="977960" cy="7377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Sylinder 22">
                <a:extLst>
                  <a:ext uri="{FF2B5EF4-FFF2-40B4-BE49-F238E27FC236}">
                    <a16:creationId xmlns:a16="http://schemas.microsoft.com/office/drawing/2014/main" id="{138C0D2A-427E-4829-A281-A17650A29838}"/>
                  </a:ext>
                </a:extLst>
              </p:cNvPr>
              <p:cNvSpPr txBox="1"/>
              <p:nvPr/>
            </p:nvSpPr>
            <p:spPr>
              <a:xfrm>
                <a:off x="4824471" y="1369151"/>
                <a:ext cx="482440" cy="3995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</m:oMath>
                  </m:oMathPara>
                </a14:m>
                <a:endParaRPr lang="nb-NO" sz="2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kstSylinder 22">
                <a:extLst>
                  <a:ext uri="{FF2B5EF4-FFF2-40B4-BE49-F238E27FC236}">
                    <a16:creationId xmlns:a16="http://schemas.microsoft.com/office/drawing/2014/main" id="{138C0D2A-427E-4829-A281-A17650A29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1" y="1369151"/>
                <a:ext cx="482440" cy="399533"/>
              </a:xfrm>
              <a:prstGeom prst="rect">
                <a:avLst/>
              </a:prstGeom>
              <a:blipFill>
                <a:blip r:embed="rId11"/>
                <a:stretch>
                  <a:fillRect l="-13750" r="-3750" b="-2461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ktangel 6">
                <a:extLst>
                  <a:ext uri="{FF2B5EF4-FFF2-40B4-BE49-F238E27FC236}">
                    <a16:creationId xmlns:a16="http://schemas.microsoft.com/office/drawing/2014/main" id="{28D78093-5CEF-4E4C-9900-27104E54B80E}"/>
                  </a:ext>
                </a:extLst>
              </p:cNvPr>
              <p:cNvSpPr/>
              <p:nvPr/>
            </p:nvSpPr>
            <p:spPr>
              <a:xfrm>
                <a:off x="6726500" y="1273322"/>
                <a:ext cx="2039816" cy="1506097"/>
              </a:xfrm>
              <a:prstGeom prst="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b="0" dirty="0"/>
                  <a:t>                     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nb-NO" b="0" dirty="0"/>
              </a:p>
              <a:p>
                <a:pPr algn="ctr"/>
                <a:endParaRPr lang="nb-NO" dirty="0"/>
              </a:p>
              <a:p>
                <a:pPr algn="ctr"/>
                <a:endParaRPr lang="nb-NO" dirty="0"/>
              </a:p>
              <a:p>
                <a:pPr algn="ctr"/>
                <a:endParaRPr lang="nb-NO" dirty="0"/>
              </a:p>
            </p:txBody>
          </p:sp>
        </mc:Choice>
        <mc:Fallback xmlns="">
          <p:sp>
            <p:nvSpPr>
              <p:cNvPr id="7" name="Rektangel 6">
                <a:extLst>
                  <a:ext uri="{FF2B5EF4-FFF2-40B4-BE49-F238E27FC236}">
                    <a16:creationId xmlns:a16="http://schemas.microsoft.com/office/drawing/2014/main" id="{28D78093-5CEF-4E4C-9900-27104E54B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00" y="1273322"/>
                <a:ext cx="2039816" cy="15060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3B3F4314-1C0F-42A7-B650-3D469C7EEE26}"/>
                  </a:ext>
                </a:extLst>
              </p:cNvPr>
              <p:cNvSpPr/>
              <p:nvPr/>
            </p:nvSpPr>
            <p:spPr>
              <a:xfrm>
                <a:off x="7461902" y="1759099"/>
                <a:ext cx="578338" cy="559130"/>
              </a:xfrm>
              <a:prstGeom prst="ellipse">
                <a:avLst/>
              </a:prstGeom>
              <a:gradFill>
                <a:gsLst>
                  <a:gs pos="0">
                    <a:srgbClr val="00B050"/>
                  </a:gs>
                  <a:gs pos="100000">
                    <a:srgbClr val="00B050"/>
                  </a:gs>
                </a:gsLst>
              </a:gradFill>
              <a:ln w="254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3B3F4314-1C0F-42A7-B650-3D469C7EE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902" y="1759099"/>
                <a:ext cx="578338" cy="55913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956DF01C-6C5D-430B-9960-71A30AFC5442}"/>
                  </a:ext>
                </a:extLst>
              </p:cNvPr>
              <p:cNvSpPr/>
              <p:nvPr/>
            </p:nvSpPr>
            <p:spPr>
              <a:xfrm>
                <a:off x="7457239" y="1759099"/>
                <a:ext cx="578338" cy="559130"/>
              </a:xfrm>
              <a:prstGeom prst="ellipse">
                <a:avLst/>
              </a:prstGeom>
              <a:gradFill>
                <a:gsLst>
                  <a:gs pos="0">
                    <a:srgbClr val="00B050"/>
                  </a:gs>
                  <a:gs pos="100000">
                    <a:srgbClr val="00B050"/>
                  </a:gs>
                </a:gsLst>
              </a:gra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956DF01C-6C5D-430B-9960-71A30AFC5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39" y="1759099"/>
                <a:ext cx="578338" cy="55913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441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Strong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coupling</a:t>
            </a:r>
            <a:endParaRPr lang="nb-NO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Plassholder for innhold 2">
                <a:extLst>
                  <a:ext uri="{FF2B5EF4-FFF2-40B4-BE49-F238E27FC236}">
                    <a16:creationId xmlns:a16="http://schemas.microsoft.com/office/drawing/2014/main" id="{FDFD1FCD-DDE2-433D-BD6A-C09814C20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34247"/>
                <a:ext cx="8229600" cy="9372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nb-NO" sz="2200" dirty="0" err="1"/>
                  <a:t>Eigenenergies</a:t>
                </a:r>
                <a:r>
                  <a:rPr lang="nb-NO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nb-NO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nb-NO" sz="2200" dirty="0"/>
                  <a:t> are </a:t>
                </a:r>
                <a:r>
                  <a:rPr lang="nb-NO" sz="2200" dirty="0" err="1"/>
                  <a:t>effectively</a:t>
                </a:r>
                <a:r>
                  <a:rPr lang="nb-NO" sz="2200" dirty="0"/>
                  <a:t> dependent </a:t>
                </a:r>
                <a:r>
                  <a:rPr lang="nb-NO" sz="2200" dirty="0" err="1"/>
                  <a:t>on</a:t>
                </a:r>
                <a:r>
                  <a:rPr lang="nb-NO" sz="2200" dirty="0"/>
                  <a:t> </a:t>
                </a:r>
                <a:r>
                  <a:rPr lang="nb-NO" sz="2200" dirty="0" err="1"/>
                  <a:t>the</a:t>
                </a:r>
                <a:r>
                  <a:rPr lang="nb-NO" sz="2200" dirty="0"/>
                  <a:t> </a:t>
                </a:r>
                <a:r>
                  <a:rPr lang="nb-NO" sz="2200" dirty="0" err="1"/>
                  <a:t>temperature</a:t>
                </a:r>
                <a:r>
                  <a:rPr lang="nb-NO" sz="2200" dirty="0"/>
                  <a:t> </a:t>
                </a:r>
                <a14:m>
                  <m:oMath xmlns:m="http://schemas.openxmlformats.org/officeDocument/2006/math">
                    <m:r>
                      <a:rPr lang="nb-NO" sz="2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nb-NO" sz="2200" dirty="0"/>
                  <a:t> </a:t>
                </a:r>
                <a:r>
                  <a:rPr lang="nb-NO" sz="2200" dirty="0" err="1"/>
                  <a:t>of</a:t>
                </a:r>
                <a:r>
                  <a:rPr lang="nb-NO" sz="2200" dirty="0"/>
                  <a:t> </a:t>
                </a:r>
                <a:r>
                  <a:rPr lang="nb-NO" sz="2200" dirty="0" err="1"/>
                  <a:t>the</a:t>
                </a:r>
                <a:r>
                  <a:rPr lang="nb-NO" sz="2200" dirty="0"/>
                  <a:t> </a:t>
                </a:r>
                <a:r>
                  <a:rPr lang="nb-NO" sz="2200" dirty="0" err="1"/>
                  <a:t>environment</a:t>
                </a:r>
                <a:r>
                  <a:rPr lang="nb-NO" sz="2200" dirty="0"/>
                  <a:t>.</a:t>
                </a:r>
              </a:p>
            </p:txBody>
          </p:sp>
        </mc:Choice>
        <mc:Fallback xmlns="">
          <p:sp>
            <p:nvSpPr>
              <p:cNvPr id="42" name="Plassholder for innhold 2">
                <a:extLst>
                  <a:ext uri="{FF2B5EF4-FFF2-40B4-BE49-F238E27FC236}">
                    <a16:creationId xmlns:a16="http://schemas.microsoft.com/office/drawing/2014/main" id="{FDFD1FCD-DDE2-433D-BD6A-C09814C20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34247"/>
                <a:ext cx="8229600" cy="937260"/>
              </a:xfrm>
              <a:blipFill>
                <a:blip r:embed="rId2"/>
                <a:stretch>
                  <a:fillRect l="-963" t="-3896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Plassholder for innhold 2">
            <a:extLst>
              <a:ext uri="{FF2B5EF4-FFF2-40B4-BE49-F238E27FC236}">
                <a16:creationId xmlns:a16="http://schemas.microsoft.com/office/drawing/2014/main" id="{EC307569-3205-41D9-BA35-A0ED940ACF43}"/>
              </a:ext>
            </a:extLst>
          </p:cNvPr>
          <p:cNvSpPr txBox="1">
            <a:spLocks/>
          </p:cNvSpPr>
          <p:nvPr/>
        </p:nvSpPr>
        <p:spPr>
          <a:xfrm>
            <a:off x="1614173" y="3461684"/>
            <a:ext cx="2356338" cy="503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sz="2200" dirty="0"/>
              <a:t>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Sylinder 43">
                <a:extLst>
                  <a:ext uri="{FF2B5EF4-FFF2-40B4-BE49-F238E27FC236}">
                    <a16:creationId xmlns:a16="http://schemas.microsoft.com/office/drawing/2014/main" id="{4515DBCA-4FF6-4B18-A84E-937A7F6983BE}"/>
                  </a:ext>
                </a:extLst>
              </p:cNvPr>
              <p:cNvSpPr txBox="1"/>
              <p:nvPr/>
            </p:nvSpPr>
            <p:spPr>
              <a:xfrm>
                <a:off x="2747107" y="3344619"/>
                <a:ext cx="2985176" cy="642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nb-NO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b-NO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nb-NO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nb-NO" sz="2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nb-NO" sz="2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unc>
                        <m:funcPr>
                          <m:ctrlPr>
                            <a:rPr lang="nb-NO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 sz="2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44" name="TekstSylinder 43">
                <a:extLst>
                  <a:ext uri="{FF2B5EF4-FFF2-40B4-BE49-F238E27FC236}">
                    <a16:creationId xmlns:a16="http://schemas.microsoft.com/office/drawing/2014/main" id="{4515DBCA-4FF6-4B18-A84E-937A7F69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107" y="3344619"/>
                <a:ext cx="2985176" cy="642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Plassholder for innhold 2">
            <a:extLst>
              <a:ext uri="{FF2B5EF4-FFF2-40B4-BE49-F238E27FC236}">
                <a16:creationId xmlns:a16="http://schemas.microsoft.com/office/drawing/2014/main" id="{0E6C8D4B-4D8F-4F8D-AD7E-448E7DCEBAC4}"/>
              </a:ext>
            </a:extLst>
          </p:cNvPr>
          <p:cNvSpPr txBox="1">
            <a:spLocks/>
          </p:cNvSpPr>
          <p:nvPr/>
        </p:nvSpPr>
        <p:spPr>
          <a:xfrm>
            <a:off x="390769" y="2567310"/>
            <a:ext cx="2356338" cy="503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sz="2200" dirty="0" err="1"/>
              <a:t>Partition</a:t>
            </a:r>
            <a:r>
              <a:rPr lang="nb-NO" sz="2200" dirty="0"/>
              <a:t> </a:t>
            </a:r>
            <a:r>
              <a:rPr lang="nb-NO" sz="2200" dirty="0" err="1"/>
              <a:t>function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Sylinder 45">
                <a:extLst>
                  <a:ext uri="{FF2B5EF4-FFF2-40B4-BE49-F238E27FC236}">
                    <a16:creationId xmlns:a16="http://schemas.microsoft.com/office/drawing/2014/main" id="{856B4132-9A7D-4EA8-AF4D-DC42FF675616}"/>
                  </a:ext>
                </a:extLst>
              </p:cNvPr>
              <p:cNvSpPr txBox="1"/>
              <p:nvPr/>
            </p:nvSpPr>
            <p:spPr>
              <a:xfrm>
                <a:off x="2868246" y="2418454"/>
                <a:ext cx="3114699" cy="859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𝒵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b-NO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sSub>
                            <m:sSubPr>
                              <m:ctrlP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46" name="TekstSylinder 45">
                <a:extLst>
                  <a:ext uri="{FF2B5EF4-FFF2-40B4-BE49-F238E27FC236}">
                    <a16:creationId xmlns:a16="http://schemas.microsoft.com/office/drawing/2014/main" id="{856B4132-9A7D-4EA8-AF4D-DC42FF675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246" y="2418454"/>
                <a:ext cx="3114699" cy="859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Sylinder 47">
                <a:extLst>
                  <a:ext uri="{FF2B5EF4-FFF2-40B4-BE49-F238E27FC236}">
                    <a16:creationId xmlns:a16="http://schemas.microsoft.com/office/drawing/2014/main" id="{F30D2B0B-BB63-40D5-9816-78127494E851}"/>
                  </a:ext>
                </a:extLst>
              </p:cNvPr>
              <p:cNvSpPr txBox="1"/>
              <p:nvPr/>
            </p:nvSpPr>
            <p:spPr>
              <a:xfrm>
                <a:off x="457200" y="4259917"/>
                <a:ext cx="5485733" cy="881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b-NO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sSub>
                            <m:sSubPr>
                              <m:ctrlP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nb-NO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b-NO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f>
                            <m:fPr>
                              <m:ctrlP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b-NO" sz="2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nb-NO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48" name="TekstSylinder 47">
                <a:extLst>
                  <a:ext uri="{FF2B5EF4-FFF2-40B4-BE49-F238E27FC236}">
                    <a16:creationId xmlns:a16="http://schemas.microsoft.com/office/drawing/2014/main" id="{F30D2B0B-BB63-40D5-9816-78127494E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59917"/>
                <a:ext cx="5485733" cy="881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Sylinder 48">
                <a:extLst>
                  <a:ext uri="{FF2B5EF4-FFF2-40B4-BE49-F238E27FC236}">
                    <a16:creationId xmlns:a16="http://schemas.microsoft.com/office/drawing/2014/main" id="{C3D062C6-7551-4765-B776-95F7077FCE63}"/>
                  </a:ext>
                </a:extLst>
              </p:cNvPr>
              <p:cNvSpPr txBox="1"/>
              <p:nvPr/>
            </p:nvSpPr>
            <p:spPr>
              <a:xfrm>
                <a:off x="5982945" y="4178476"/>
                <a:ext cx="2601546" cy="860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nb-NO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f>
                            <m:fPr>
                              <m:ctrlPr>
                                <a:rPr lang="nb-NO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b-NO" sz="22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nb-NO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nb-NO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49" name="TekstSylinder 48">
                <a:extLst>
                  <a:ext uri="{FF2B5EF4-FFF2-40B4-BE49-F238E27FC236}">
                    <a16:creationId xmlns:a16="http://schemas.microsoft.com/office/drawing/2014/main" id="{C3D062C6-7551-4765-B776-95F7077FC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945" y="4178476"/>
                <a:ext cx="2601546" cy="8608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Ellipse 49">
            <a:extLst>
              <a:ext uri="{FF2B5EF4-FFF2-40B4-BE49-F238E27FC236}">
                <a16:creationId xmlns:a16="http://schemas.microsoft.com/office/drawing/2014/main" id="{52B51453-F43E-41E1-A914-7541F3098893}"/>
              </a:ext>
            </a:extLst>
          </p:cNvPr>
          <p:cNvSpPr/>
          <p:nvPr/>
        </p:nvSpPr>
        <p:spPr>
          <a:xfrm>
            <a:off x="7088822" y="3904915"/>
            <a:ext cx="1375508" cy="1362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2" name="Rett pilkobling 51">
            <a:extLst>
              <a:ext uri="{FF2B5EF4-FFF2-40B4-BE49-F238E27FC236}">
                <a16:creationId xmlns:a16="http://schemas.microsoft.com/office/drawing/2014/main" id="{D5D20043-042D-4F41-955C-9DEB1C2B1338}"/>
              </a:ext>
            </a:extLst>
          </p:cNvPr>
          <p:cNvCxnSpPr/>
          <p:nvPr/>
        </p:nvCxnSpPr>
        <p:spPr>
          <a:xfrm flipH="1">
            <a:off x="5278314" y="2141066"/>
            <a:ext cx="140677" cy="453292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ktangel 54">
            <a:extLst>
              <a:ext uri="{FF2B5EF4-FFF2-40B4-BE49-F238E27FC236}">
                <a16:creationId xmlns:a16="http://schemas.microsoft.com/office/drawing/2014/main" id="{7FEFE2D3-B860-47D0-976A-5E331909FFDB}"/>
              </a:ext>
            </a:extLst>
          </p:cNvPr>
          <p:cNvSpPr/>
          <p:nvPr/>
        </p:nvSpPr>
        <p:spPr>
          <a:xfrm>
            <a:off x="183661" y="5353631"/>
            <a:ext cx="8776677" cy="11079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nb-NO" sz="1400" dirty="0" err="1"/>
              <a:t>Elcock</a:t>
            </a:r>
            <a:r>
              <a:rPr lang="nb-NO" sz="1400" dirty="0"/>
              <a:t>, E. W.; Landsberg P. T. </a:t>
            </a:r>
            <a:r>
              <a:rPr lang="nb-NO" sz="1400" dirty="0" err="1">
                <a:solidFill>
                  <a:srgbClr val="0070C0"/>
                </a:solidFill>
              </a:rPr>
              <a:t>Temperature</a:t>
            </a:r>
            <a:r>
              <a:rPr lang="nb-NO" sz="1400" dirty="0">
                <a:solidFill>
                  <a:srgbClr val="0070C0"/>
                </a:solidFill>
              </a:rPr>
              <a:t> Dependent Energy Levels in Statistical </a:t>
            </a:r>
            <a:r>
              <a:rPr lang="nb-NO" sz="1400" dirty="0" err="1">
                <a:solidFill>
                  <a:srgbClr val="0070C0"/>
                </a:solidFill>
              </a:rPr>
              <a:t>Mechanics</a:t>
            </a:r>
            <a:r>
              <a:rPr lang="nb-NO" sz="1400" dirty="0"/>
              <a:t>. </a:t>
            </a:r>
            <a:r>
              <a:rPr lang="nb-NO" sz="1400" i="1" dirty="0" err="1"/>
              <a:t>Proc</a:t>
            </a:r>
            <a:r>
              <a:rPr lang="nb-NO" sz="1400" i="1" dirty="0"/>
              <a:t>. </a:t>
            </a:r>
            <a:r>
              <a:rPr lang="nb-NO" sz="1400" i="1" dirty="0" err="1"/>
              <a:t>Phys</a:t>
            </a:r>
            <a:r>
              <a:rPr lang="nb-NO" sz="1400" i="1" dirty="0"/>
              <a:t>. </a:t>
            </a:r>
            <a:r>
              <a:rPr lang="nb-NO" sz="1400" i="1" dirty="0" err="1"/>
              <a:t>Soc</a:t>
            </a:r>
            <a:r>
              <a:rPr lang="nb-NO" sz="1400" i="1" dirty="0"/>
              <a:t>., London, </a:t>
            </a:r>
            <a:r>
              <a:rPr lang="nb-NO" sz="1400" i="1" dirty="0" err="1"/>
              <a:t>Sect</a:t>
            </a:r>
            <a:r>
              <a:rPr lang="nb-NO" sz="1400" i="1" dirty="0"/>
              <a:t> B </a:t>
            </a:r>
            <a:r>
              <a:rPr lang="nb-NO" sz="1400" b="1" dirty="0"/>
              <a:t>1957</a:t>
            </a:r>
            <a:r>
              <a:rPr lang="nb-NO" sz="1400" dirty="0"/>
              <a:t>, </a:t>
            </a:r>
            <a:r>
              <a:rPr lang="nb-NO" sz="1400" i="1" dirty="0"/>
              <a:t>70</a:t>
            </a:r>
            <a:r>
              <a:rPr lang="nb-NO" sz="1400" dirty="0"/>
              <a:t>, 161-168.</a:t>
            </a:r>
          </a:p>
          <a:p>
            <a:pPr>
              <a:spcAft>
                <a:spcPts val="600"/>
              </a:spcAft>
            </a:pPr>
            <a:r>
              <a:rPr lang="nb-NO" sz="1400" dirty="0"/>
              <a:t>Seifert, U. </a:t>
            </a:r>
            <a:r>
              <a:rPr lang="nb-NO" sz="1400" dirty="0">
                <a:solidFill>
                  <a:srgbClr val="0070C0"/>
                </a:solidFill>
              </a:rPr>
              <a:t>First and Second Law </a:t>
            </a:r>
            <a:r>
              <a:rPr lang="nb-NO" sz="1400" dirty="0" err="1">
                <a:solidFill>
                  <a:srgbClr val="0070C0"/>
                </a:solidFill>
              </a:rPr>
              <a:t>of</a:t>
            </a:r>
            <a:r>
              <a:rPr lang="nb-NO" sz="1400" dirty="0">
                <a:solidFill>
                  <a:srgbClr val="0070C0"/>
                </a:solidFill>
              </a:rPr>
              <a:t> </a:t>
            </a:r>
            <a:r>
              <a:rPr lang="nb-NO" sz="1400" dirty="0" err="1">
                <a:solidFill>
                  <a:srgbClr val="0070C0"/>
                </a:solidFill>
              </a:rPr>
              <a:t>Thermodynamics</a:t>
            </a:r>
            <a:r>
              <a:rPr lang="nb-NO" sz="1400" dirty="0">
                <a:solidFill>
                  <a:srgbClr val="0070C0"/>
                </a:solidFill>
              </a:rPr>
              <a:t> at </a:t>
            </a:r>
            <a:r>
              <a:rPr lang="nb-NO" sz="1400" dirty="0" err="1">
                <a:solidFill>
                  <a:srgbClr val="0070C0"/>
                </a:solidFill>
              </a:rPr>
              <a:t>Strong</a:t>
            </a:r>
            <a:r>
              <a:rPr lang="nb-NO" sz="1400" dirty="0">
                <a:solidFill>
                  <a:srgbClr val="0070C0"/>
                </a:solidFill>
              </a:rPr>
              <a:t> </a:t>
            </a:r>
            <a:r>
              <a:rPr lang="nb-NO" sz="1400" dirty="0" err="1">
                <a:solidFill>
                  <a:srgbClr val="0070C0"/>
                </a:solidFill>
              </a:rPr>
              <a:t>Coupling</a:t>
            </a:r>
            <a:r>
              <a:rPr lang="nb-NO" sz="1400" dirty="0"/>
              <a:t>. </a:t>
            </a:r>
            <a:r>
              <a:rPr lang="nb-NO" sz="1400" i="1" dirty="0" err="1"/>
              <a:t>Phys</a:t>
            </a:r>
            <a:r>
              <a:rPr lang="nb-NO" sz="1400" i="1" dirty="0"/>
              <a:t>. Rev. Lett. </a:t>
            </a:r>
            <a:r>
              <a:rPr lang="nb-NO" sz="1400" b="1" dirty="0"/>
              <a:t>2016</a:t>
            </a:r>
            <a:r>
              <a:rPr lang="nb-NO" sz="1400" dirty="0"/>
              <a:t>, 116, 020601.</a:t>
            </a:r>
          </a:p>
          <a:p>
            <a:pPr>
              <a:spcAft>
                <a:spcPts val="600"/>
              </a:spcAft>
            </a:pPr>
            <a:r>
              <a:rPr lang="nb-NO" sz="1400" dirty="0" err="1"/>
              <a:t>Talkner</a:t>
            </a:r>
            <a:r>
              <a:rPr lang="nb-NO" sz="1400" dirty="0"/>
              <a:t>, P.; </a:t>
            </a:r>
            <a:r>
              <a:rPr lang="nb-NO" sz="1400" dirty="0" err="1"/>
              <a:t>Hanggi</a:t>
            </a:r>
            <a:r>
              <a:rPr lang="nb-NO" sz="1400" dirty="0"/>
              <a:t>, P. </a:t>
            </a:r>
            <a:r>
              <a:rPr lang="nb-NO" sz="1400" dirty="0">
                <a:solidFill>
                  <a:srgbClr val="0070C0"/>
                </a:solidFill>
              </a:rPr>
              <a:t>Open system </a:t>
            </a:r>
            <a:r>
              <a:rPr lang="nb-NO" sz="1400" dirty="0" err="1">
                <a:solidFill>
                  <a:srgbClr val="0070C0"/>
                </a:solidFill>
              </a:rPr>
              <a:t>Trajectories</a:t>
            </a:r>
            <a:r>
              <a:rPr lang="nb-NO" sz="1400" dirty="0">
                <a:solidFill>
                  <a:srgbClr val="0070C0"/>
                </a:solidFill>
              </a:rPr>
              <a:t> </a:t>
            </a:r>
            <a:r>
              <a:rPr lang="nb-NO" sz="1400" dirty="0" err="1">
                <a:solidFill>
                  <a:srgbClr val="0070C0"/>
                </a:solidFill>
              </a:rPr>
              <a:t>specify</a:t>
            </a:r>
            <a:r>
              <a:rPr lang="nb-NO" sz="1400" dirty="0">
                <a:solidFill>
                  <a:srgbClr val="0070C0"/>
                </a:solidFill>
              </a:rPr>
              <a:t> </a:t>
            </a:r>
            <a:r>
              <a:rPr lang="nb-NO" sz="1400" dirty="0" err="1">
                <a:solidFill>
                  <a:srgbClr val="0070C0"/>
                </a:solidFill>
              </a:rPr>
              <a:t>fluctuating</a:t>
            </a:r>
            <a:r>
              <a:rPr lang="nb-NO" sz="1400" dirty="0">
                <a:solidFill>
                  <a:srgbClr val="0070C0"/>
                </a:solidFill>
              </a:rPr>
              <a:t> </a:t>
            </a:r>
            <a:r>
              <a:rPr lang="nb-NO" sz="1400" dirty="0" err="1">
                <a:solidFill>
                  <a:srgbClr val="0070C0"/>
                </a:solidFill>
              </a:rPr>
              <a:t>work</a:t>
            </a:r>
            <a:r>
              <a:rPr lang="nb-NO" sz="1400" dirty="0">
                <a:solidFill>
                  <a:srgbClr val="0070C0"/>
                </a:solidFill>
              </a:rPr>
              <a:t> </a:t>
            </a:r>
            <a:r>
              <a:rPr lang="nb-NO" sz="1400" dirty="0" err="1">
                <a:solidFill>
                  <a:srgbClr val="0070C0"/>
                </a:solidFill>
              </a:rPr>
              <a:t>but</a:t>
            </a:r>
            <a:r>
              <a:rPr lang="nb-NO" sz="1400" dirty="0">
                <a:solidFill>
                  <a:srgbClr val="0070C0"/>
                </a:solidFill>
              </a:rPr>
              <a:t> not heat</a:t>
            </a:r>
            <a:r>
              <a:rPr lang="nb-NO" sz="1400" dirty="0"/>
              <a:t>. </a:t>
            </a:r>
            <a:r>
              <a:rPr lang="nb-NO" sz="1400" i="1" dirty="0" err="1"/>
              <a:t>Phys</a:t>
            </a:r>
            <a:r>
              <a:rPr lang="nb-NO" sz="1400" i="1" dirty="0"/>
              <a:t>. Rev. E </a:t>
            </a:r>
            <a:r>
              <a:rPr lang="nb-NO" sz="1400" b="1" dirty="0"/>
              <a:t>2016</a:t>
            </a:r>
            <a:r>
              <a:rPr lang="nb-NO" sz="1400" dirty="0"/>
              <a:t>, 94, 022143.</a:t>
            </a:r>
          </a:p>
        </p:txBody>
      </p:sp>
      <p:cxnSp>
        <p:nvCxnSpPr>
          <p:cNvPr id="56" name="Kobling: buet 55">
            <a:extLst>
              <a:ext uri="{FF2B5EF4-FFF2-40B4-BE49-F238E27FC236}">
                <a16:creationId xmlns:a16="http://schemas.microsoft.com/office/drawing/2014/main" id="{8D215A78-AA91-42E7-AF75-0101CD71C2BE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15861" y="1844199"/>
            <a:ext cx="1763849" cy="2357583"/>
          </a:xfrm>
          <a:prstGeom prst="curvedConnector2">
            <a:avLst/>
          </a:prstGeom>
          <a:ln w="9525">
            <a:solidFill>
              <a:schemeClr val="accent2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44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8" grpId="0"/>
      <p:bldP spid="49" grpId="0"/>
      <p:bldP spid="50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Strong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coupling</a:t>
            </a:r>
            <a:endParaRPr lang="nb-NO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Sylinder 43">
                <a:extLst>
                  <a:ext uri="{FF2B5EF4-FFF2-40B4-BE49-F238E27FC236}">
                    <a16:creationId xmlns:a16="http://schemas.microsoft.com/office/drawing/2014/main" id="{4515DBCA-4FF6-4B18-A84E-937A7F6983BE}"/>
                  </a:ext>
                </a:extLst>
              </p:cNvPr>
              <p:cNvSpPr txBox="1"/>
              <p:nvPr/>
            </p:nvSpPr>
            <p:spPr>
              <a:xfrm>
                <a:off x="2863576" y="1368883"/>
                <a:ext cx="1946494" cy="388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nb-NO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nb-NO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b-NO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nb-NO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44" name="TekstSylinder 43">
                <a:extLst>
                  <a:ext uri="{FF2B5EF4-FFF2-40B4-BE49-F238E27FC236}">
                    <a16:creationId xmlns:a16="http://schemas.microsoft.com/office/drawing/2014/main" id="{4515DBCA-4FF6-4B18-A84E-937A7F69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76" y="1368883"/>
                <a:ext cx="1946494" cy="388440"/>
              </a:xfrm>
              <a:prstGeom prst="rect">
                <a:avLst/>
              </a:prstGeom>
              <a:blipFill>
                <a:blip r:embed="rId2"/>
                <a:stretch>
                  <a:fillRect l="-2508" b="-2539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Sylinder 16">
                <a:extLst>
                  <a:ext uri="{FF2B5EF4-FFF2-40B4-BE49-F238E27FC236}">
                    <a16:creationId xmlns:a16="http://schemas.microsoft.com/office/drawing/2014/main" id="{C70FC73D-B977-43BC-BA43-0892B5B70FFF}"/>
                  </a:ext>
                </a:extLst>
              </p:cNvPr>
              <p:cNvSpPr txBox="1"/>
              <p:nvPr/>
            </p:nvSpPr>
            <p:spPr>
              <a:xfrm>
                <a:off x="5109818" y="3491663"/>
                <a:ext cx="3114699" cy="703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𝒵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b-NO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sSub>
                            <m:sSubPr>
                              <m:ctrlP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nb-NO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17" name="TekstSylinder 16">
                <a:extLst>
                  <a:ext uri="{FF2B5EF4-FFF2-40B4-BE49-F238E27FC236}">
                    <a16:creationId xmlns:a16="http://schemas.microsoft.com/office/drawing/2014/main" id="{C70FC73D-B977-43BC-BA43-0892B5B70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18" y="3491663"/>
                <a:ext cx="3114699" cy="703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Rett pilkobling 6">
            <a:extLst>
              <a:ext uri="{FF2B5EF4-FFF2-40B4-BE49-F238E27FC236}">
                <a16:creationId xmlns:a16="http://schemas.microsoft.com/office/drawing/2014/main" id="{057CDD9A-C968-489F-A63D-5E5E2DCF4362}"/>
              </a:ext>
            </a:extLst>
          </p:cNvPr>
          <p:cNvCxnSpPr>
            <a:cxnSpLocks/>
          </p:cNvCxnSpPr>
          <p:nvPr/>
        </p:nvCxnSpPr>
        <p:spPr>
          <a:xfrm flipH="1" flipV="1">
            <a:off x="4258962" y="2476565"/>
            <a:ext cx="700136" cy="701096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3763CE47-55F5-4C0F-A544-EA7AB7688736}"/>
                  </a:ext>
                </a:extLst>
              </p:cNvPr>
              <p:cNvSpPr txBox="1"/>
              <p:nvPr/>
            </p:nvSpPr>
            <p:spPr>
              <a:xfrm>
                <a:off x="4190337" y="3177661"/>
                <a:ext cx="4953663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nb-NO" dirty="0"/>
                  <a:t> gives </a:t>
                </a:r>
                <a:r>
                  <a:rPr lang="nb-NO" dirty="0" err="1"/>
                  <a:t>the</a:t>
                </a:r>
                <a:r>
                  <a:rPr lang="nb-NO" dirty="0"/>
                  <a:t> </a:t>
                </a:r>
                <a:r>
                  <a:rPr lang="nb-NO" dirty="0" err="1"/>
                  <a:t>probability</a:t>
                </a:r>
                <a:r>
                  <a:rPr lang="nb-NO" dirty="0"/>
                  <a:t> </a:t>
                </a:r>
                <a:r>
                  <a:rPr lang="nb-NO" dirty="0" err="1"/>
                  <a:t>that</a:t>
                </a:r>
                <a:r>
                  <a:rPr lang="nb-NO" dirty="0"/>
                  <a:t> </a:t>
                </a:r>
                <a:r>
                  <a:rPr lang="nb-NO" dirty="0" err="1"/>
                  <a:t>state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nb-NO" dirty="0"/>
                  <a:t> is </a:t>
                </a:r>
                <a:r>
                  <a:rPr lang="nb-NO" dirty="0" err="1"/>
                  <a:t>occupied</a:t>
                </a:r>
                <a:r>
                  <a:rPr lang="nb-NO" dirty="0"/>
                  <a:t>.</a:t>
                </a:r>
              </a:p>
            </p:txBody>
          </p:sp>
        </mc:Choice>
        <mc:Fallback xmlns="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3763CE47-55F5-4C0F-A544-EA7AB7688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337" y="3177661"/>
                <a:ext cx="4953663" cy="391646"/>
              </a:xfrm>
              <a:prstGeom prst="rect">
                <a:avLst/>
              </a:prstGeom>
              <a:blipFill>
                <a:blip r:embed="rId4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1DABFBF9-CEAE-4856-8A50-0BEA2AC797D8}"/>
              </a:ext>
            </a:extLst>
          </p:cNvPr>
          <p:cNvCxnSpPr>
            <a:cxnSpLocks/>
          </p:cNvCxnSpPr>
          <p:nvPr/>
        </p:nvCxnSpPr>
        <p:spPr>
          <a:xfrm flipV="1">
            <a:off x="2427890" y="2476565"/>
            <a:ext cx="718964" cy="75597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Sylinder 25">
                <a:extLst>
                  <a:ext uri="{FF2B5EF4-FFF2-40B4-BE49-F238E27FC236}">
                    <a16:creationId xmlns:a16="http://schemas.microsoft.com/office/drawing/2014/main" id="{AA7C6131-90E2-4009-8CC0-FC5E825D5465}"/>
                  </a:ext>
                </a:extLst>
              </p:cNvPr>
              <p:cNvSpPr txBox="1"/>
              <p:nvPr/>
            </p:nvSpPr>
            <p:spPr>
              <a:xfrm>
                <a:off x="242965" y="3232544"/>
                <a:ext cx="3461931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nb-NO" dirty="0"/>
                  <a:t> is </a:t>
                </a:r>
                <a:r>
                  <a:rPr lang="nb-NO" dirty="0" err="1"/>
                  <a:t>the</a:t>
                </a:r>
                <a:r>
                  <a:rPr lang="nb-NO" dirty="0"/>
                  <a:t> </a:t>
                </a:r>
                <a:r>
                  <a:rPr lang="nb-NO" dirty="0" err="1"/>
                  <a:t>contribution</a:t>
                </a:r>
                <a:r>
                  <a:rPr lang="nb-NO" dirty="0"/>
                  <a:t> </a:t>
                </a:r>
                <a:r>
                  <a:rPr lang="nb-NO" dirty="0" err="1"/>
                  <a:t>made</a:t>
                </a:r>
                <a:r>
                  <a:rPr lang="nb-NO" dirty="0"/>
                  <a:t> to </a:t>
                </a:r>
                <a:r>
                  <a:rPr lang="nb-NO" dirty="0" err="1"/>
                  <a:t>the</a:t>
                </a:r>
                <a:r>
                  <a:rPr lang="nb-NO" dirty="0"/>
                  <a:t> </a:t>
                </a:r>
                <a:r>
                  <a:rPr lang="nb-NO" dirty="0" err="1"/>
                  <a:t>internal</a:t>
                </a:r>
                <a:r>
                  <a:rPr lang="nb-NO" dirty="0"/>
                  <a:t> </a:t>
                </a:r>
                <a:r>
                  <a:rPr lang="nb-NO" dirty="0" err="1"/>
                  <a:t>energy</a:t>
                </a:r>
                <a:r>
                  <a:rPr lang="nb-NO" dirty="0"/>
                  <a:t> by </a:t>
                </a:r>
                <a:r>
                  <a:rPr lang="nb-NO" dirty="0" err="1"/>
                  <a:t>state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nb-NO" dirty="0"/>
                  <a:t> once it is </a:t>
                </a:r>
                <a:r>
                  <a:rPr lang="nb-NO" dirty="0" err="1"/>
                  <a:t>occupied</a:t>
                </a:r>
                <a:r>
                  <a:rPr lang="nb-NO" dirty="0"/>
                  <a:t>.</a:t>
                </a:r>
              </a:p>
            </p:txBody>
          </p:sp>
        </mc:Choice>
        <mc:Fallback xmlns="">
          <p:sp>
            <p:nvSpPr>
              <p:cNvPr id="26" name="TekstSylinder 25">
                <a:extLst>
                  <a:ext uri="{FF2B5EF4-FFF2-40B4-BE49-F238E27FC236}">
                    <a16:creationId xmlns:a16="http://schemas.microsoft.com/office/drawing/2014/main" id="{AA7C6131-90E2-4009-8CC0-FC5E825D5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5" y="3232544"/>
                <a:ext cx="3461931" cy="945643"/>
              </a:xfrm>
              <a:prstGeom prst="rect">
                <a:avLst/>
              </a:prstGeom>
              <a:blipFill>
                <a:blip r:embed="rId5"/>
                <a:stretch>
                  <a:fillRect l="-1585" t="-2581" r="-528" b="-967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Sylinder 28">
                <a:extLst>
                  <a:ext uri="{FF2B5EF4-FFF2-40B4-BE49-F238E27FC236}">
                    <a16:creationId xmlns:a16="http://schemas.microsoft.com/office/drawing/2014/main" id="{75802DE7-84B2-4A11-893D-9A829298AE62}"/>
                  </a:ext>
                </a:extLst>
              </p:cNvPr>
              <p:cNvSpPr txBox="1"/>
              <p:nvPr/>
            </p:nvSpPr>
            <p:spPr>
              <a:xfrm>
                <a:off x="4190337" y="4117545"/>
                <a:ext cx="4757819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nb-NO" dirty="0"/>
                  <a:t> is a </a:t>
                </a:r>
                <a:r>
                  <a:rPr lang="nb-NO" dirty="0" err="1"/>
                  <a:t>monotonic</a:t>
                </a:r>
                <a:r>
                  <a:rPr lang="nb-NO" dirty="0"/>
                  <a:t> </a:t>
                </a:r>
                <a:r>
                  <a:rPr lang="nb-NO" dirty="0" err="1"/>
                  <a:t>increasing</a:t>
                </a:r>
                <a:r>
                  <a:rPr lang="nb-NO" dirty="0"/>
                  <a:t> </a:t>
                </a:r>
                <a:r>
                  <a:rPr lang="nb-NO" dirty="0" err="1"/>
                  <a:t>function</a:t>
                </a:r>
                <a:r>
                  <a:rPr lang="nb-NO" dirty="0"/>
                  <a:t> </a:t>
                </a:r>
                <a:r>
                  <a:rPr lang="nb-NO" dirty="0" err="1"/>
                  <a:t>of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nb-NO" dirty="0"/>
                  <a:t>.</a:t>
                </a:r>
              </a:p>
            </p:txBody>
          </p:sp>
        </mc:Choice>
        <mc:Fallback xmlns="">
          <p:sp>
            <p:nvSpPr>
              <p:cNvPr id="29" name="TekstSylinder 28">
                <a:extLst>
                  <a:ext uri="{FF2B5EF4-FFF2-40B4-BE49-F238E27FC236}">
                    <a16:creationId xmlns:a16="http://schemas.microsoft.com/office/drawing/2014/main" id="{75802DE7-84B2-4A11-893D-9A829298A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337" y="4117545"/>
                <a:ext cx="4757819" cy="391646"/>
              </a:xfrm>
              <a:prstGeom prst="rect">
                <a:avLst/>
              </a:prstGeom>
              <a:blipFill>
                <a:blip r:embed="rId6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Sylinder 32">
                <a:extLst>
                  <a:ext uri="{FF2B5EF4-FFF2-40B4-BE49-F238E27FC236}">
                    <a16:creationId xmlns:a16="http://schemas.microsoft.com/office/drawing/2014/main" id="{C5141228-A770-4B44-88C8-6BFCF5D8A390}"/>
                  </a:ext>
                </a:extLst>
              </p:cNvPr>
              <p:cNvSpPr txBox="1"/>
              <p:nvPr/>
            </p:nvSpPr>
            <p:spPr>
              <a:xfrm>
                <a:off x="201279" y="4178187"/>
                <a:ext cx="4757819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nb-NO" dirty="0"/>
                  <a:t> </a:t>
                </a:r>
                <a:r>
                  <a:rPr lang="nb-NO" dirty="0" err="1"/>
                  <a:t>decreases</a:t>
                </a:r>
                <a:r>
                  <a:rPr lang="nb-NO" dirty="0"/>
                  <a:t> </a:t>
                </a:r>
                <a:r>
                  <a:rPr lang="nb-NO" dirty="0" err="1"/>
                  <a:t>with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 err="1"/>
                  <a:t>when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nb-NO" dirty="0"/>
                  <a:t> is </a:t>
                </a:r>
                <a:r>
                  <a:rPr lang="nb-NO" dirty="0" err="1"/>
                  <a:t>low</a:t>
                </a:r>
                <a:r>
                  <a:rPr lang="nb-NO" dirty="0"/>
                  <a:t>.</a:t>
                </a:r>
              </a:p>
            </p:txBody>
          </p:sp>
        </mc:Choice>
        <mc:Fallback xmlns="">
          <p:sp>
            <p:nvSpPr>
              <p:cNvPr id="33" name="TekstSylinder 32">
                <a:extLst>
                  <a:ext uri="{FF2B5EF4-FFF2-40B4-BE49-F238E27FC236}">
                    <a16:creationId xmlns:a16="http://schemas.microsoft.com/office/drawing/2014/main" id="{C5141228-A770-4B44-88C8-6BFCF5D8A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79" y="4178187"/>
                <a:ext cx="4757819" cy="391646"/>
              </a:xfrm>
              <a:prstGeom prst="rect">
                <a:avLst/>
              </a:prstGeom>
              <a:blipFill>
                <a:blip r:embed="rId7"/>
                <a:stretch>
                  <a:fillRect l="-256" t="-6154" b="-1846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Rett linje 19">
            <a:extLst>
              <a:ext uri="{FF2B5EF4-FFF2-40B4-BE49-F238E27FC236}">
                <a16:creationId xmlns:a16="http://schemas.microsoft.com/office/drawing/2014/main" id="{7CD023E9-AFF4-4B6C-AFFE-1A6A6BFDAA8C}"/>
              </a:ext>
            </a:extLst>
          </p:cNvPr>
          <p:cNvCxnSpPr/>
          <p:nvPr/>
        </p:nvCxnSpPr>
        <p:spPr>
          <a:xfrm>
            <a:off x="4055166" y="2875297"/>
            <a:ext cx="0" cy="1936257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97268147-3F09-4588-BB45-B42F05E27B34}"/>
                  </a:ext>
                </a:extLst>
              </p:cNvPr>
              <p:cNvSpPr/>
              <p:nvPr/>
            </p:nvSpPr>
            <p:spPr>
              <a:xfrm>
                <a:off x="2762375" y="1845322"/>
                <a:ext cx="3045514" cy="458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b-NO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l-GR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nb-NO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b-NO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nb-NO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97268147-3F09-4588-BB45-B42F05E27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375" y="1845322"/>
                <a:ext cx="3045514" cy="458011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Sylinder 50">
            <a:extLst>
              <a:ext uri="{FF2B5EF4-FFF2-40B4-BE49-F238E27FC236}">
                <a16:creationId xmlns:a16="http://schemas.microsoft.com/office/drawing/2014/main" id="{5EB452D5-6812-48D2-8596-DD22B78536D5}"/>
              </a:ext>
            </a:extLst>
          </p:cNvPr>
          <p:cNvSpPr txBox="1"/>
          <p:nvPr/>
        </p:nvSpPr>
        <p:spPr>
          <a:xfrm>
            <a:off x="1528833" y="1845322"/>
            <a:ext cx="10438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 err="1"/>
              <a:t>where</a:t>
            </a:r>
            <a:endParaRPr lang="nb-NO" sz="2200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01B61BF2-CE70-49DE-879F-C089583CA079}"/>
              </a:ext>
            </a:extLst>
          </p:cNvPr>
          <p:cNvSpPr/>
          <p:nvPr/>
        </p:nvSpPr>
        <p:spPr>
          <a:xfrm>
            <a:off x="242475" y="6196917"/>
            <a:ext cx="4131815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nb-NO" sz="1400" dirty="0" err="1"/>
              <a:t>Whitfield</a:t>
            </a:r>
            <a:r>
              <a:rPr lang="nb-NO" sz="1400" dirty="0"/>
              <a:t>, G.; </a:t>
            </a:r>
            <a:r>
              <a:rPr lang="nb-NO" sz="1400" dirty="0" err="1"/>
              <a:t>Engineer</a:t>
            </a:r>
            <a:r>
              <a:rPr lang="nb-NO" sz="1400" dirty="0"/>
              <a:t>, M. </a:t>
            </a:r>
            <a:r>
              <a:rPr lang="nb-NO" sz="1400" i="1" dirty="0" err="1"/>
              <a:t>Phys</a:t>
            </a:r>
            <a:r>
              <a:rPr lang="nb-NO" sz="1400" i="1" dirty="0"/>
              <a:t>. Rev. B </a:t>
            </a:r>
            <a:r>
              <a:rPr lang="nb-NO" sz="1400" b="1" dirty="0"/>
              <a:t>1975</a:t>
            </a:r>
            <a:r>
              <a:rPr lang="nb-NO" sz="1400" dirty="0"/>
              <a:t>, 12, 5472.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2F2D7042-4176-48D8-BFA5-EFF77053DBD3}"/>
                  </a:ext>
                </a:extLst>
              </p:cNvPr>
              <p:cNvSpPr/>
              <p:nvPr/>
            </p:nvSpPr>
            <p:spPr>
              <a:xfrm>
                <a:off x="659927" y="5051102"/>
                <a:ext cx="78241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nb-NO" dirty="0"/>
                  <a:t>The </a:t>
                </a:r>
                <a:r>
                  <a:rPr lang="nb-NO" dirty="0" err="1"/>
                  <a:t>effective</a:t>
                </a:r>
                <a:r>
                  <a:rPr lang="nb-NO" dirty="0"/>
                  <a:t> </a:t>
                </a:r>
                <a:r>
                  <a:rPr lang="nb-NO" dirty="0" err="1"/>
                  <a:t>energy</a:t>
                </a:r>
                <a:r>
                  <a:rPr lang="nb-NO" dirty="0"/>
                  <a:t> </a:t>
                </a:r>
                <a:r>
                  <a:rPr lang="nb-NO" dirty="0" err="1"/>
                  <a:t>profile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nb-NO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nb-NO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b-NO" dirty="0"/>
                  <a:t> is a non-</a:t>
                </a:r>
                <a:r>
                  <a:rPr lang="nb-NO" dirty="0" err="1"/>
                  <a:t>monotonic</a:t>
                </a:r>
                <a:r>
                  <a:rPr lang="nb-NO" dirty="0"/>
                  <a:t> </a:t>
                </a:r>
                <a:r>
                  <a:rPr lang="nb-NO" dirty="0" err="1"/>
                  <a:t>function</a:t>
                </a:r>
                <a:r>
                  <a:rPr lang="nb-NO" dirty="0"/>
                  <a:t> </a:t>
                </a:r>
                <a:r>
                  <a:rPr lang="nb-NO" dirty="0" err="1"/>
                  <a:t>of</a:t>
                </a:r>
                <a:r>
                  <a:rPr lang="nb-NO" dirty="0"/>
                  <a:t> </a:t>
                </a:r>
                <a:r>
                  <a:rPr lang="nb-NO" dirty="0" err="1"/>
                  <a:t>temperature</a:t>
                </a:r>
                <a:r>
                  <a:rPr lang="nb-NO" dirty="0"/>
                  <a:t>.</a:t>
                </a:r>
              </a:p>
            </p:txBody>
          </p:sp>
        </mc:Choice>
        <mc:Fallback xmlns=""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2F2D7042-4176-48D8-BFA5-EFF77053D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7" y="5051102"/>
                <a:ext cx="7824145" cy="369332"/>
              </a:xfrm>
              <a:prstGeom prst="rect">
                <a:avLst/>
              </a:prstGeom>
              <a:blipFill>
                <a:blip r:embed="rId9"/>
                <a:stretch>
                  <a:fillRect l="-623" t="-10000" b="-2666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89F529-FAB7-48F7-A2D0-6F9884752EE3}"/>
                  </a:ext>
                </a:extLst>
              </p:cNvPr>
              <p:cNvSpPr/>
              <p:nvPr/>
            </p:nvSpPr>
            <p:spPr>
              <a:xfrm>
                <a:off x="7019164" y="1687223"/>
                <a:ext cx="1667636" cy="637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nb-N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nb-N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89F529-FAB7-48F7-A2D0-6F9884752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164" y="1687223"/>
                <a:ext cx="1667636" cy="6378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8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26" grpId="0"/>
      <p:bldP spid="29" grpId="0"/>
      <p:bldP spid="33" grpId="0"/>
      <p:bldP spid="54" grpId="0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841FBBB5-D57D-47BC-AC42-09A20B54C37D}"/>
              </a:ext>
            </a:extLst>
          </p:cNvPr>
          <p:cNvSpPr/>
          <p:nvPr/>
        </p:nvSpPr>
        <p:spPr>
          <a:xfrm>
            <a:off x="1159652" y="1068782"/>
            <a:ext cx="6791827" cy="4705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33023095-991E-4B3C-A77C-CA4BF86D65C7}"/>
              </a:ext>
            </a:extLst>
          </p:cNvPr>
          <p:cNvSpPr txBox="1"/>
          <p:nvPr/>
        </p:nvSpPr>
        <p:spPr>
          <a:xfrm rot="16200000">
            <a:off x="498091" y="1994950"/>
            <a:ext cx="8372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b="1" dirty="0">
                <a:solidFill>
                  <a:srgbClr val="00B0F0"/>
                </a:solidFill>
              </a:rPr>
              <a:t>COLD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53FE238B-A5EA-43B6-8FD9-C16E2654C3DC}"/>
              </a:ext>
            </a:extLst>
          </p:cNvPr>
          <p:cNvSpPr txBox="1"/>
          <p:nvPr/>
        </p:nvSpPr>
        <p:spPr>
          <a:xfrm rot="16200000">
            <a:off x="7915392" y="4196811"/>
            <a:ext cx="524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b="1" dirty="0">
                <a:solidFill>
                  <a:srgbClr val="FF0000"/>
                </a:solidFill>
              </a:rPr>
              <a:t>HOT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D03799B2-3F9B-42C4-9D58-EEE83D981CEA}"/>
              </a:ext>
            </a:extLst>
          </p:cNvPr>
          <p:cNvSpPr/>
          <p:nvPr/>
        </p:nvSpPr>
        <p:spPr>
          <a:xfrm>
            <a:off x="876914" y="3222209"/>
            <a:ext cx="7748334" cy="463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542F0AA1-99AE-46AD-9CFB-8947C387F3CD}"/>
              </a:ext>
            </a:extLst>
          </p:cNvPr>
          <p:cNvSpPr/>
          <p:nvPr/>
        </p:nvSpPr>
        <p:spPr>
          <a:xfrm>
            <a:off x="830285" y="5443387"/>
            <a:ext cx="8625140" cy="416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cxnSp>
        <p:nvCxnSpPr>
          <p:cNvPr id="71" name="Rett linje 70">
            <a:extLst>
              <a:ext uri="{FF2B5EF4-FFF2-40B4-BE49-F238E27FC236}">
                <a16:creationId xmlns:a16="http://schemas.microsoft.com/office/drawing/2014/main" id="{21A4DED0-70A2-4F28-8935-78DF76AF8521}"/>
              </a:ext>
            </a:extLst>
          </p:cNvPr>
          <p:cNvCxnSpPr>
            <a:cxnSpLocks/>
          </p:cNvCxnSpPr>
          <p:nvPr/>
        </p:nvCxnSpPr>
        <p:spPr>
          <a:xfrm flipV="1">
            <a:off x="1273953" y="5322123"/>
            <a:ext cx="65632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>
            <a:extLst>
              <a:ext uri="{FF2B5EF4-FFF2-40B4-BE49-F238E27FC236}">
                <a16:creationId xmlns:a16="http://schemas.microsoft.com/office/drawing/2014/main" id="{5FB8E6C7-22EA-4AAE-A274-3291C5DD82F3}"/>
              </a:ext>
            </a:extLst>
          </p:cNvPr>
          <p:cNvCxnSpPr>
            <a:cxnSpLocks/>
          </p:cNvCxnSpPr>
          <p:nvPr/>
        </p:nvCxnSpPr>
        <p:spPr>
          <a:xfrm flipV="1">
            <a:off x="2007137" y="5292044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>
            <a:extLst>
              <a:ext uri="{FF2B5EF4-FFF2-40B4-BE49-F238E27FC236}">
                <a16:creationId xmlns:a16="http://schemas.microsoft.com/office/drawing/2014/main" id="{A794CFD4-792D-4137-AD97-6DB61F927584}"/>
              </a:ext>
            </a:extLst>
          </p:cNvPr>
          <p:cNvCxnSpPr>
            <a:cxnSpLocks/>
          </p:cNvCxnSpPr>
          <p:nvPr/>
        </p:nvCxnSpPr>
        <p:spPr>
          <a:xfrm flipV="1">
            <a:off x="3849677" y="5237903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8159E413-7C87-41C1-A250-8274A79A01CD}"/>
              </a:ext>
            </a:extLst>
          </p:cNvPr>
          <p:cNvCxnSpPr>
            <a:cxnSpLocks/>
          </p:cNvCxnSpPr>
          <p:nvPr/>
        </p:nvCxnSpPr>
        <p:spPr>
          <a:xfrm>
            <a:off x="1678981" y="4398202"/>
            <a:ext cx="72782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>
            <a:extLst>
              <a:ext uri="{FF2B5EF4-FFF2-40B4-BE49-F238E27FC236}">
                <a16:creationId xmlns:a16="http://schemas.microsoft.com/office/drawing/2014/main" id="{E8B9E3DB-B4F9-4640-A54E-5213EF8C91F2}"/>
              </a:ext>
            </a:extLst>
          </p:cNvPr>
          <p:cNvCxnSpPr>
            <a:cxnSpLocks/>
          </p:cNvCxnSpPr>
          <p:nvPr/>
        </p:nvCxnSpPr>
        <p:spPr>
          <a:xfrm>
            <a:off x="1619108" y="4123037"/>
            <a:ext cx="86627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ktangel 96">
            <a:extLst>
              <a:ext uri="{FF2B5EF4-FFF2-40B4-BE49-F238E27FC236}">
                <a16:creationId xmlns:a16="http://schemas.microsoft.com/office/drawing/2014/main" id="{CA32C1C6-0C2A-4C81-831C-35DE45444E40}"/>
              </a:ext>
            </a:extLst>
          </p:cNvPr>
          <p:cNvSpPr/>
          <p:nvPr/>
        </p:nvSpPr>
        <p:spPr>
          <a:xfrm flipH="1">
            <a:off x="1931959" y="4983153"/>
            <a:ext cx="109047" cy="14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99" name="Rektangel 98">
            <a:extLst>
              <a:ext uri="{FF2B5EF4-FFF2-40B4-BE49-F238E27FC236}">
                <a16:creationId xmlns:a16="http://schemas.microsoft.com/office/drawing/2014/main" id="{CC0D60E6-B903-4F12-A6EF-9CD16624A37B}"/>
              </a:ext>
            </a:extLst>
          </p:cNvPr>
          <p:cNvSpPr/>
          <p:nvPr/>
        </p:nvSpPr>
        <p:spPr>
          <a:xfrm flipH="1">
            <a:off x="1925944" y="4705674"/>
            <a:ext cx="109047" cy="415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cxnSp>
        <p:nvCxnSpPr>
          <p:cNvPr id="76" name="Rett linje 75">
            <a:extLst>
              <a:ext uri="{FF2B5EF4-FFF2-40B4-BE49-F238E27FC236}">
                <a16:creationId xmlns:a16="http://schemas.microsoft.com/office/drawing/2014/main" id="{B0EBDFDA-A32A-410D-BA19-8296490E514C}"/>
              </a:ext>
            </a:extLst>
          </p:cNvPr>
          <p:cNvCxnSpPr>
            <a:cxnSpLocks/>
          </p:cNvCxnSpPr>
          <p:nvPr/>
        </p:nvCxnSpPr>
        <p:spPr>
          <a:xfrm>
            <a:off x="1856732" y="5034748"/>
            <a:ext cx="312096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51188B04-FE3A-46EB-B9D2-8FB3D8B2616D}"/>
              </a:ext>
            </a:extLst>
          </p:cNvPr>
          <p:cNvCxnSpPr>
            <a:cxnSpLocks/>
          </p:cNvCxnSpPr>
          <p:nvPr/>
        </p:nvCxnSpPr>
        <p:spPr>
          <a:xfrm>
            <a:off x="1756720" y="4691096"/>
            <a:ext cx="5500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tt linje 86">
            <a:extLst>
              <a:ext uri="{FF2B5EF4-FFF2-40B4-BE49-F238E27FC236}">
                <a16:creationId xmlns:a16="http://schemas.microsoft.com/office/drawing/2014/main" id="{FDDC3BB1-1F97-41CF-A639-3181CC296563}"/>
              </a:ext>
            </a:extLst>
          </p:cNvPr>
          <p:cNvCxnSpPr>
            <a:cxnSpLocks/>
          </p:cNvCxnSpPr>
          <p:nvPr/>
        </p:nvCxnSpPr>
        <p:spPr>
          <a:xfrm flipV="1">
            <a:off x="2007137" y="5225559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E1C794B-11FD-471D-8055-38026B8858B0}"/>
                  </a:ext>
                </a:extLst>
              </p:cNvPr>
              <p:cNvSpPr/>
              <p:nvPr/>
            </p:nvSpPr>
            <p:spPr>
              <a:xfrm>
                <a:off x="1717092" y="4753612"/>
                <a:ext cx="579710" cy="266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nb-NO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b-NO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sz="1200" dirty="0"/>
              </a:p>
            </p:txBody>
          </p:sp>
        </mc:Choice>
        <mc:Fallback xmlns="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E1C794B-11FD-471D-8055-38026B885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92" y="4753612"/>
                <a:ext cx="579710" cy="2669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Rett linje 47">
            <a:extLst>
              <a:ext uri="{FF2B5EF4-FFF2-40B4-BE49-F238E27FC236}">
                <a16:creationId xmlns:a16="http://schemas.microsoft.com/office/drawing/2014/main" id="{61CDB4AE-853C-48DF-BD8E-82E019BAE4A9}"/>
              </a:ext>
            </a:extLst>
          </p:cNvPr>
          <p:cNvCxnSpPr>
            <a:cxnSpLocks/>
          </p:cNvCxnSpPr>
          <p:nvPr/>
        </p:nvCxnSpPr>
        <p:spPr>
          <a:xfrm flipV="1">
            <a:off x="5563021" y="5300768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>
            <a:extLst>
              <a:ext uri="{FF2B5EF4-FFF2-40B4-BE49-F238E27FC236}">
                <a16:creationId xmlns:a16="http://schemas.microsoft.com/office/drawing/2014/main" id="{1D45DC47-B936-4058-A423-E33411247CF5}"/>
              </a:ext>
            </a:extLst>
          </p:cNvPr>
          <p:cNvCxnSpPr>
            <a:cxnSpLocks/>
          </p:cNvCxnSpPr>
          <p:nvPr/>
        </p:nvCxnSpPr>
        <p:spPr>
          <a:xfrm flipV="1">
            <a:off x="5563021" y="5234282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>
            <a:extLst>
              <a:ext uri="{FF2B5EF4-FFF2-40B4-BE49-F238E27FC236}">
                <a16:creationId xmlns:a16="http://schemas.microsoft.com/office/drawing/2014/main" id="{6C1AD2D2-E22A-4126-8AB8-E5CE373E658F}"/>
              </a:ext>
            </a:extLst>
          </p:cNvPr>
          <p:cNvCxnSpPr>
            <a:cxnSpLocks/>
          </p:cNvCxnSpPr>
          <p:nvPr/>
        </p:nvCxnSpPr>
        <p:spPr>
          <a:xfrm>
            <a:off x="1675935" y="2214235"/>
            <a:ext cx="72782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>
            <a:extLst>
              <a:ext uri="{FF2B5EF4-FFF2-40B4-BE49-F238E27FC236}">
                <a16:creationId xmlns:a16="http://schemas.microsoft.com/office/drawing/2014/main" id="{D270AD85-1F93-4563-B26D-5ABB93E04930}"/>
              </a:ext>
            </a:extLst>
          </p:cNvPr>
          <p:cNvCxnSpPr>
            <a:cxnSpLocks/>
          </p:cNvCxnSpPr>
          <p:nvPr/>
        </p:nvCxnSpPr>
        <p:spPr>
          <a:xfrm>
            <a:off x="1616062" y="1939069"/>
            <a:ext cx="86627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>
            <a:extLst>
              <a:ext uri="{FF2B5EF4-FFF2-40B4-BE49-F238E27FC236}">
                <a16:creationId xmlns:a16="http://schemas.microsoft.com/office/drawing/2014/main" id="{349902E9-80B4-4F44-8C64-20D59BC4FB48}"/>
              </a:ext>
            </a:extLst>
          </p:cNvPr>
          <p:cNvSpPr/>
          <p:nvPr/>
        </p:nvSpPr>
        <p:spPr>
          <a:xfrm flipH="1">
            <a:off x="1928914" y="2901453"/>
            <a:ext cx="109047" cy="14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69" name="Rektangel 68">
            <a:extLst>
              <a:ext uri="{FF2B5EF4-FFF2-40B4-BE49-F238E27FC236}">
                <a16:creationId xmlns:a16="http://schemas.microsoft.com/office/drawing/2014/main" id="{D407042F-AE3B-446F-AC63-A56644E3F073}"/>
              </a:ext>
            </a:extLst>
          </p:cNvPr>
          <p:cNvSpPr/>
          <p:nvPr/>
        </p:nvSpPr>
        <p:spPr>
          <a:xfrm flipH="1">
            <a:off x="1922898" y="2521706"/>
            <a:ext cx="109047" cy="415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9BD5E6C4-84E6-49D6-A992-2EF20812594A}"/>
              </a:ext>
            </a:extLst>
          </p:cNvPr>
          <p:cNvCxnSpPr>
            <a:cxnSpLocks/>
          </p:cNvCxnSpPr>
          <p:nvPr/>
        </p:nvCxnSpPr>
        <p:spPr>
          <a:xfrm>
            <a:off x="1853686" y="2856796"/>
            <a:ext cx="312096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>
            <a:extLst>
              <a:ext uri="{FF2B5EF4-FFF2-40B4-BE49-F238E27FC236}">
                <a16:creationId xmlns:a16="http://schemas.microsoft.com/office/drawing/2014/main" id="{456ADE0F-9427-4E64-A530-40B267714DF2}"/>
              </a:ext>
            </a:extLst>
          </p:cNvPr>
          <p:cNvCxnSpPr>
            <a:cxnSpLocks/>
          </p:cNvCxnSpPr>
          <p:nvPr/>
        </p:nvCxnSpPr>
        <p:spPr>
          <a:xfrm>
            <a:off x="1753674" y="2507128"/>
            <a:ext cx="5500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ktangel 74">
                <a:extLst>
                  <a:ext uri="{FF2B5EF4-FFF2-40B4-BE49-F238E27FC236}">
                    <a16:creationId xmlns:a16="http://schemas.microsoft.com/office/drawing/2014/main" id="{E49343F6-3822-4458-A84D-E451D0F2DFB2}"/>
                  </a:ext>
                </a:extLst>
              </p:cNvPr>
              <p:cNvSpPr/>
              <p:nvPr/>
            </p:nvSpPr>
            <p:spPr>
              <a:xfrm>
                <a:off x="1714046" y="2563628"/>
                <a:ext cx="571503" cy="266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nb-NO" sz="1200" dirty="0"/>
              </a:p>
            </p:txBody>
          </p:sp>
        </mc:Choice>
        <mc:Fallback xmlns="">
          <p:sp>
            <p:nvSpPr>
              <p:cNvPr id="75" name="Rektangel 74">
                <a:extLst>
                  <a:ext uri="{FF2B5EF4-FFF2-40B4-BE49-F238E27FC236}">
                    <a16:creationId xmlns:a16="http://schemas.microsoft.com/office/drawing/2014/main" id="{E49343F6-3822-4458-A84D-E451D0F2D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046" y="2563628"/>
                <a:ext cx="571503" cy="266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Rett linje 77">
            <a:extLst>
              <a:ext uri="{FF2B5EF4-FFF2-40B4-BE49-F238E27FC236}">
                <a16:creationId xmlns:a16="http://schemas.microsoft.com/office/drawing/2014/main" id="{4902E23F-EF39-4D48-8A1F-6C0CA629B453}"/>
              </a:ext>
            </a:extLst>
          </p:cNvPr>
          <p:cNvCxnSpPr>
            <a:cxnSpLocks/>
          </p:cNvCxnSpPr>
          <p:nvPr/>
        </p:nvCxnSpPr>
        <p:spPr>
          <a:xfrm>
            <a:off x="3518650" y="1973638"/>
            <a:ext cx="72782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>
            <a:extLst>
              <a:ext uri="{FF2B5EF4-FFF2-40B4-BE49-F238E27FC236}">
                <a16:creationId xmlns:a16="http://schemas.microsoft.com/office/drawing/2014/main" id="{3D127CC8-C254-46C7-8462-0A4360FFEF7B}"/>
              </a:ext>
            </a:extLst>
          </p:cNvPr>
          <p:cNvCxnSpPr>
            <a:cxnSpLocks/>
          </p:cNvCxnSpPr>
          <p:nvPr/>
        </p:nvCxnSpPr>
        <p:spPr>
          <a:xfrm>
            <a:off x="3440730" y="1746599"/>
            <a:ext cx="86627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>
            <a:extLst>
              <a:ext uri="{FF2B5EF4-FFF2-40B4-BE49-F238E27FC236}">
                <a16:creationId xmlns:a16="http://schemas.microsoft.com/office/drawing/2014/main" id="{C5A71BCD-E93A-47EA-BEC3-97EEFC4AEA35}"/>
              </a:ext>
            </a:extLst>
          </p:cNvPr>
          <p:cNvCxnSpPr>
            <a:cxnSpLocks/>
          </p:cNvCxnSpPr>
          <p:nvPr/>
        </p:nvCxnSpPr>
        <p:spPr>
          <a:xfrm>
            <a:off x="3714448" y="2417680"/>
            <a:ext cx="312096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>
            <a:extLst>
              <a:ext uri="{FF2B5EF4-FFF2-40B4-BE49-F238E27FC236}">
                <a16:creationId xmlns:a16="http://schemas.microsoft.com/office/drawing/2014/main" id="{4F8E5B97-A9C9-4417-B2DF-1A4A3ED08BD6}"/>
              </a:ext>
            </a:extLst>
          </p:cNvPr>
          <p:cNvCxnSpPr>
            <a:cxnSpLocks/>
          </p:cNvCxnSpPr>
          <p:nvPr/>
        </p:nvCxnSpPr>
        <p:spPr>
          <a:xfrm>
            <a:off x="3596389" y="2158249"/>
            <a:ext cx="5500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ktangel 89">
                <a:extLst>
                  <a:ext uri="{FF2B5EF4-FFF2-40B4-BE49-F238E27FC236}">
                    <a16:creationId xmlns:a16="http://schemas.microsoft.com/office/drawing/2014/main" id="{A6D1701D-4055-4E28-9905-90B1FD65AC82}"/>
                  </a:ext>
                </a:extLst>
              </p:cNvPr>
              <p:cNvSpPr/>
              <p:nvPr/>
            </p:nvSpPr>
            <p:spPr>
              <a:xfrm>
                <a:off x="3592855" y="2166623"/>
                <a:ext cx="574644" cy="266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nb-NO" sz="1200" dirty="0"/>
              </a:p>
            </p:txBody>
          </p:sp>
        </mc:Choice>
        <mc:Fallback xmlns="">
          <p:sp>
            <p:nvSpPr>
              <p:cNvPr id="90" name="Rektangel 89">
                <a:extLst>
                  <a:ext uri="{FF2B5EF4-FFF2-40B4-BE49-F238E27FC236}">
                    <a16:creationId xmlns:a16="http://schemas.microsoft.com/office/drawing/2014/main" id="{A6D1701D-4055-4E28-9905-90B1FD65A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55" y="2166623"/>
                <a:ext cx="574644" cy="2669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Rett linje 94">
            <a:extLst>
              <a:ext uri="{FF2B5EF4-FFF2-40B4-BE49-F238E27FC236}">
                <a16:creationId xmlns:a16="http://schemas.microsoft.com/office/drawing/2014/main" id="{F087D138-07C1-4F71-B119-489EFC24F368}"/>
              </a:ext>
            </a:extLst>
          </p:cNvPr>
          <p:cNvCxnSpPr>
            <a:cxnSpLocks/>
          </p:cNvCxnSpPr>
          <p:nvPr/>
        </p:nvCxnSpPr>
        <p:spPr>
          <a:xfrm>
            <a:off x="5194424" y="1720543"/>
            <a:ext cx="72782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>
            <a:extLst>
              <a:ext uri="{FF2B5EF4-FFF2-40B4-BE49-F238E27FC236}">
                <a16:creationId xmlns:a16="http://schemas.microsoft.com/office/drawing/2014/main" id="{A58B77D5-8DA1-41C8-B7DB-DCEC4E6EA7C4}"/>
              </a:ext>
            </a:extLst>
          </p:cNvPr>
          <p:cNvCxnSpPr>
            <a:cxnSpLocks/>
          </p:cNvCxnSpPr>
          <p:nvPr/>
        </p:nvCxnSpPr>
        <p:spPr>
          <a:xfrm>
            <a:off x="5116504" y="1559677"/>
            <a:ext cx="86627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>
            <a:extLst>
              <a:ext uri="{FF2B5EF4-FFF2-40B4-BE49-F238E27FC236}">
                <a16:creationId xmlns:a16="http://schemas.microsoft.com/office/drawing/2014/main" id="{2E970D04-C70E-4A5A-A979-E8EE92E3D4DF}"/>
              </a:ext>
            </a:extLst>
          </p:cNvPr>
          <p:cNvCxnSpPr>
            <a:cxnSpLocks/>
          </p:cNvCxnSpPr>
          <p:nvPr/>
        </p:nvCxnSpPr>
        <p:spPr>
          <a:xfrm>
            <a:off x="5402254" y="2014192"/>
            <a:ext cx="312096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>
            <a:extLst>
              <a:ext uri="{FF2B5EF4-FFF2-40B4-BE49-F238E27FC236}">
                <a16:creationId xmlns:a16="http://schemas.microsoft.com/office/drawing/2014/main" id="{8A848459-E801-4018-8E09-64CC0EEED869}"/>
              </a:ext>
            </a:extLst>
          </p:cNvPr>
          <p:cNvCxnSpPr>
            <a:cxnSpLocks/>
          </p:cNvCxnSpPr>
          <p:nvPr/>
        </p:nvCxnSpPr>
        <p:spPr>
          <a:xfrm>
            <a:off x="5284194" y="1863043"/>
            <a:ext cx="5500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ktangel 102">
                <a:extLst>
                  <a:ext uri="{FF2B5EF4-FFF2-40B4-BE49-F238E27FC236}">
                    <a16:creationId xmlns:a16="http://schemas.microsoft.com/office/drawing/2014/main" id="{37952669-24B6-4CB1-B7FB-2C1DA5BB69E1}"/>
                  </a:ext>
                </a:extLst>
              </p:cNvPr>
              <p:cNvSpPr/>
              <p:nvPr/>
            </p:nvSpPr>
            <p:spPr>
              <a:xfrm>
                <a:off x="5323347" y="2057768"/>
                <a:ext cx="575029" cy="266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nb-NO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b-NO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sz="1200" dirty="0"/>
              </a:p>
            </p:txBody>
          </p:sp>
        </mc:Choice>
        <mc:Fallback xmlns="">
          <p:sp>
            <p:nvSpPr>
              <p:cNvPr id="103" name="Rektangel 102">
                <a:extLst>
                  <a:ext uri="{FF2B5EF4-FFF2-40B4-BE49-F238E27FC236}">
                    <a16:creationId xmlns:a16="http://schemas.microsoft.com/office/drawing/2014/main" id="{37952669-24B6-4CB1-B7FB-2C1DA5BB6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347" y="2057768"/>
                <a:ext cx="575029" cy="266933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Rett linje 103">
            <a:extLst>
              <a:ext uri="{FF2B5EF4-FFF2-40B4-BE49-F238E27FC236}">
                <a16:creationId xmlns:a16="http://schemas.microsoft.com/office/drawing/2014/main" id="{B828ACEC-A547-4323-AB3F-F5D26962B44F}"/>
              </a:ext>
            </a:extLst>
          </p:cNvPr>
          <p:cNvCxnSpPr>
            <a:cxnSpLocks/>
          </p:cNvCxnSpPr>
          <p:nvPr/>
        </p:nvCxnSpPr>
        <p:spPr>
          <a:xfrm flipV="1">
            <a:off x="1273953" y="3120344"/>
            <a:ext cx="6396797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>
            <a:extLst>
              <a:ext uri="{FF2B5EF4-FFF2-40B4-BE49-F238E27FC236}">
                <a16:creationId xmlns:a16="http://schemas.microsoft.com/office/drawing/2014/main" id="{1A03789D-DDEE-4DE0-A68D-D79742FF3807}"/>
              </a:ext>
            </a:extLst>
          </p:cNvPr>
          <p:cNvCxnSpPr>
            <a:cxnSpLocks/>
          </p:cNvCxnSpPr>
          <p:nvPr/>
        </p:nvCxnSpPr>
        <p:spPr>
          <a:xfrm flipV="1">
            <a:off x="3849677" y="3036125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>
            <a:extLst>
              <a:ext uri="{FF2B5EF4-FFF2-40B4-BE49-F238E27FC236}">
                <a16:creationId xmlns:a16="http://schemas.microsoft.com/office/drawing/2014/main" id="{7435B5E5-BD7B-4FD5-BFD4-5DEB104EEFC5}"/>
              </a:ext>
            </a:extLst>
          </p:cNvPr>
          <p:cNvCxnSpPr>
            <a:cxnSpLocks/>
          </p:cNvCxnSpPr>
          <p:nvPr/>
        </p:nvCxnSpPr>
        <p:spPr>
          <a:xfrm flipV="1">
            <a:off x="2007137" y="3023781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>
            <a:extLst>
              <a:ext uri="{FF2B5EF4-FFF2-40B4-BE49-F238E27FC236}">
                <a16:creationId xmlns:a16="http://schemas.microsoft.com/office/drawing/2014/main" id="{CF1A5B27-658B-4D7F-B02B-18CCFA7AA6D7}"/>
              </a:ext>
            </a:extLst>
          </p:cNvPr>
          <p:cNvCxnSpPr>
            <a:cxnSpLocks/>
          </p:cNvCxnSpPr>
          <p:nvPr/>
        </p:nvCxnSpPr>
        <p:spPr>
          <a:xfrm flipV="1">
            <a:off x="5563021" y="3032504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Sylinder 11">
                <a:extLst>
                  <a:ext uri="{FF2B5EF4-FFF2-40B4-BE49-F238E27FC236}">
                    <a16:creationId xmlns:a16="http://schemas.microsoft.com/office/drawing/2014/main" id="{8918C8CD-1958-4769-B03B-420341FD354A}"/>
                  </a:ext>
                </a:extLst>
              </p:cNvPr>
              <p:cNvSpPr txBox="1"/>
              <p:nvPr/>
            </p:nvSpPr>
            <p:spPr>
              <a:xfrm>
                <a:off x="1951162" y="3213486"/>
                <a:ext cx="15509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nb-NO" sz="1350" dirty="0"/>
              </a:p>
            </p:txBody>
          </p:sp>
        </mc:Choice>
        <mc:Fallback xmlns="">
          <p:sp>
            <p:nvSpPr>
              <p:cNvPr id="12" name="TekstSylinder 11">
                <a:extLst>
                  <a:ext uri="{FF2B5EF4-FFF2-40B4-BE49-F238E27FC236}">
                    <a16:creationId xmlns:a16="http://schemas.microsoft.com/office/drawing/2014/main" id="{8918C8CD-1958-4769-B03B-420341FD3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162" y="3213486"/>
                <a:ext cx="155091" cy="161583"/>
              </a:xfrm>
              <a:prstGeom prst="rect">
                <a:avLst/>
              </a:prstGeom>
              <a:blipFill>
                <a:blip r:embed="rId6"/>
                <a:stretch>
                  <a:fillRect l="-19231" r="-7692" b="-1481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kstSylinder 107">
                <a:extLst>
                  <a:ext uri="{FF2B5EF4-FFF2-40B4-BE49-F238E27FC236}">
                    <a16:creationId xmlns:a16="http://schemas.microsoft.com/office/drawing/2014/main" id="{A27D9EA0-DFEA-4B2A-B483-0598382BEF17}"/>
                  </a:ext>
                </a:extLst>
              </p:cNvPr>
              <p:cNvSpPr txBox="1"/>
              <p:nvPr/>
            </p:nvSpPr>
            <p:spPr>
              <a:xfrm>
                <a:off x="3793877" y="3231943"/>
                <a:ext cx="15509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b-NO" sz="1350" dirty="0"/>
              </a:p>
            </p:txBody>
          </p:sp>
        </mc:Choice>
        <mc:Fallback xmlns="">
          <p:sp>
            <p:nvSpPr>
              <p:cNvPr id="108" name="TekstSylinder 107">
                <a:extLst>
                  <a:ext uri="{FF2B5EF4-FFF2-40B4-BE49-F238E27FC236}">
                    <a16:creationId xmlns:a16="http://schemas.microsoft.com/office/drawing/2014/main" id="{A27D9EA0-DFEA-4B2A-B483-0598382BE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77" y="3231943"/>
                <a:ext cx="155091" cy="161583"/>
              </a:xfrm>
              <a:prstGeom prst="rect">
                <a:avLst/>
              </a:prstGeom>
              <a:blipFill>
                <a:blip r:embed="rId7"/>
                <a:stretch>
                  <a:fillRect l="-23077" r="-7692" b="-1481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kstSylinder 108">
                <a:extLst>
                  <a:ext uri="{FF2B5EF4-FFF2-40B4-BE49-F238E27FC236}">
                    <a16:creationId xmlns:a16="http://schemas.microsoft.com/office/drawing/2014/main" id="{41859242-F339-4ABF-B9E3-A61B38D13EEF}"/>
                  </a:ext>
                </a:extLst>
              </p:cNvPr>
              <p:cNvSpPr txBox="1"/>
              <p:nvPr/>
            </p:nvSpPr>
            <p:spPr>
              <a:xfrm>
                <a:off x="5491118" y="3225714"/>
                <a:ext cx="15509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nb-NO" sz="1350" dirty="0"/>
              </a:p>
            </p:txBody>
          </p:sp>
        </mc:Choice>
        <mc:Fallback xmlns="">
          <p:sp>
            <p:nvSpPr>
              <p:cNvPr id="109" name="TekstSylinder 108">
                <a:extLst>
                  <a:ext uri="{FF2B5EF4-FFF2-40B4-BE49-F238E27FC236}">
                    <a16:creationId xmlns:a16="http://schemas.microsoft.com/office/drawing/2014/main" id="{41859242-F339-4ABF-B9E3-A61B38D13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118" y="3225714"/>
                <a:ext cx="155091" cy="161583"/>
              </a:xfrm>
              <a:prstGeom prst="rect">
                <a:avLst/>
              </a:prstGeom>
              <a:blipFill>
                <a:blip r:embed="rId8"/>
                <a:stretch>
                  <a:fillRect l="-24000" r="-8000" b="-1481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kstSylinder 109">
                <a:extLst>
                  <a:ext uri="{FF2B5EF4-FFF2-40B4-BE49-F238E27FC236}">
                    <a16:creationId xmlns:a16="http://schemas.microsoft.com/office/drawing/2014/main" id="{11B9125B-704C-4D6C-8096-E832ED87FDFC}"/>
                  </a:ext>
                </a:extLst>
              </p:cNvPr>
              <p:cNvSpPr txBox="1"/>
              <p:nvPr/>
            </p:nvSpPr>
            <p:spPr>
              <a:xfrm>
                <a:off x="1951162" y="5384802"/>
                <a:ext cx="15509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nb-NO" sz="1350" dirty="0"/>
              </a:p>
            </p:txBody>
          </p:sp>
        </mc:Choice>
        <mc:Fallback xmlns="">
          <p:sp>
            <p:nvSpPr>
              <p:cNvPr id="110" name="TekstSylinder 109">
                <a:extLst>
                  <a:ext uri="{FF2B5EF4-FFF2-40B4-BE49-F238E27FC236}">
                    <a16:creationId xmlns:a16="http://schemas.microsoft.com/office/drawing/2014/main" id="{11B9125B-704C-4D6C-8096-E832ED87F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162" y="5384802"/>
                <a:ext cx="155091" cy="161583"/>
              </a:xfrm>
              <a:prstGeom prst="rect">
                <a:avLst/>
              </a:prstGeom>
              <a:blipFill>
                <a:blip r:embed="rId6"/>
                <a:stretch>
                  <a:fillRect l="-19231" r="-7692" b="-1481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kstSylinder 110">
                <a:extLst>
                  <a:ext uri="{FF2B5EF4-FFF2-40B4-BE49-F238E27FC236}">
                    <a16:creationId xmlns:a16="http://schemas.microsoft.com/office/drawing/2014/main" id="{F9C4B294-2217-4896-934B-846E5172CC6C}"/>
                  </a:ext>
                </a:extLst>
              </p:cNvPr>
              <p:cNvSpPr txBox="1"/>
              <p:nvPr/>
            </p:nvSpPr>
            <p:spPr>
              <a:xfrm>
                <a:off x="3793877" y="5403260"/>
                <a:ext cx="15509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b-NO" sz="1350" dirty="0"/>
              </a:p>
            </p:txBody>
          </p:sp>
        </mc:Choice>
        <mc:Fallback xmlns="">
          <p:sp>
            <p:nvSpPr>
              <p:cNvPr id="111" name="TekstSylinder 110">
                <a:extLst>
                  <a:ext uri="{FF2B5EF4-FFF2-40B4-BE49-F238E27FC236}">
                    <a16:creationId xmlns:a16="http://schemas.microsoft.com/office/drawing/2014/main" id="{F9C4B294-2217-4896-934B-846E5172C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77" y="5403260"/>
                <a:ext cx="155091" cy="161583"/>
              </a:xfrm>
              <a:prstGeom prst="rect">
                <a:avLst/>
              </a:prstGeom>
              <a:blipFill>
                <a:blip r:embed="rId7"/>
                <a:stretch>
                  <a:fillRect l="-23077" r="-7692" b="-1481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kstSylinder 111">
                <a:extLst>
                  <a:ext uri="{FF2B5EF4-FFF2-40B4-BE49-F238E27FC236}">
                    <a16:creationId xmlns:a16="http://schemas.microsoft.com/office/drawing/2014/main" id="{F96F4B1F-2285-4BB5-A840-6BDFA9D43A40}"/>
                  </a:ext>
                </a:extLst>
              </p:cNvPr>
              <p:cNvSpPr txBox="1"/>
              <p:nvPr/>
            </p:nvSpPr>
            <p:spPr>
              <a:xfrm>
                <a:off x="5491118" y="5397031"/>
                <a:ext cx="15509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nb-NO" sz="1350" dirty="0"/>
              </a:p>
            </p:txBody>
          </p:sp>
        </mc:Choice>
        <mc:Fallback xmlns="">
          <p:sp>
            <p:nvSpPr>
              <p:cNvPr id="112" name="TekstSylinder 111">
                <a:extLst>
                  <a:ext uri="{FF2B5EF4-FFF2-40B4-BE49-F238E27FC236}">
                    <a16:creationId xmlns:a16="http://schemas.microsoft.com/office/drawing/2014/main" id="{F96F4B1F-2285-4BB5-A840-6BDFA9D43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118" y="5397031"/>
                <a:ext cx="155091" cy="161583"/>
              </a:xfrm>
              <a:prstGeom prst="rect">
                <a:avLst/>
              </a:prstGeom>
              <a:blipFill>
                <a:blip r:embed="rId8"/>
                <a:stretch>
                  <a:fillRect l="-24000" r="-8000" b="-1481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Sylinder 13">
                <a:extLst>
                  <a:ext uri="{FF2B5EF4-FFF2-40B4-BE49-F238E27FC236}">
                    <a16:creationId xmlns:a16="http://schemas.microsoft.com/office/drawing/2014/main" id="{67F9ACD1-2F8C-4025-99BD-25231570224A}"/>
                  </a:ext>
                </a:extLst>
              </p:cNvPr>
              <p:cNvSpPr txBox="1"/>
              <p:nvPr/>
            </p:nvSpPr>
            <p:spPr>
              <a:xfrm>
                <a:off x="1569982" y="4971099"/>
                <a:ext cx="260905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825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nb-NO" sz="825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b-NO" sz="825" dirty="0"/>
              </a:p>
            </p:txBody>
          </p:sp>
        </mc:Choice>
        <mc:Fallback xmlns="">
          <p:sp>
            <p:nvSpPr>
              <p:cNvPr id="14" name="TekstSylinder 13">
                <a:extLst>
                  <a:ext uri="{FF2B5EF4-FFF2-40B4-BE49-F238E27FC236}">
                    <a16:creationId xmlns:a16="http://schemas.microsoft.com/office/drawing/2014/main" id="{67F9ACD1-2F8C-4025-99BD-252315702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982" y="4971099"/>
                <a:ext cx="260905" cy="126958"/>
              </a:xfrm>
              <a:prstGeom prst="rect">
                <a:avLst/>
              </a:prstGeom>
              <a:blipFill>
                <a:blip r:embed="rId9"/>
                <a:stretch>
                  <a:fillRect l="-16667" r="-9524" b="-3809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kstSylinder 112">
                <a:extLst>
                  <a:ext uri="{FF2B5EF4-FFF2-40B4-BE49-F238E27FC236}">
                    <a16:creationId xmlns:a16="http://schemas.microsoft.com/office/drawing/2014/main" id="{37C453C6-A167-4C1A-AB95-631C4CFA9AEF}"/>
                  </a:ext>
                </a:extLst>
              </p:cNvPr>
              <p:cNvSpPr txBox="1"/>
              <p:nvPr/>
            </p:nvSpPr>
            <p:spPr>
              <a:xfrm>
                <a:off x="1468657" y="4627617"/>
                <a:ext cx="20108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825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nb-NO" sz="825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b-NO" sz="825" dirty="0"/>
                  <a:t>2</a:t>
                </a:r>
              </a:p>
            </p:txBody>
          </p:sp>
        </mc:Choice>
        <mc:Fallback xmlns="">
          <p:sp>
            <p:nvSpPr>
              <p:cNvPr id="113" name="TekstSylinder 112">
                <a:extLst>
                  <a:ext uri="{FF2B5EF4-FFF2-40B4-BE49-F238E27FC236}">
                    <a16:creationId xmlns:a16="http://schemas.microsoft.com/office/drawing/2014/main" id="{37C453C6-A167-4C1A-AB95-631C4CFA9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657" y="4627617"/>
                <a:ext cx="201081" cy="126958"/>
              </a:xfrm>
              <a:prstGeom prst="rect">
                <a:avLst/>
              </a:prstGeom>
              <a:blipFill>
                <a:blip r:embed="rId10"/>
                <a:stretch>
                  <a:fillRect l="-27273" t="-19048" r="-30303" b="-5238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kstSylinder 113">
                <a:extLst>
                  <a:ext uri="{FF2B5EF4-FFF2-40B4-BE49-F238E27FC236}">
                    <a16:creationId xmlns:a16="http://schemas.microsoft.com/office/drawing/2014/main" id="{F34D69F5-D5DB-4034-BB72-0E714483F013}"/>
                  </a:ext>
                </a:extLst>
              </p:cNvPr>
              <p:cNvSpPr txBox="1"/>
              <p:nvPr/>
            </p:nvSpPr>
            <p:spPr>
              <a:xfrm>
                <a:off x="1432313" y="4344786"/>
                <a:ext cx="20108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825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nb-NO" sz="825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b-NO" sz="825" dirty="0"/>
                  <a:t>3</a:t>
                </a:r>
              </a:p>
            </p:txBody>
          </p:sp>
        </mc:Choice>
        <mc:Fallback xmlns="">
          <p:sp>
            <p:nvSpPr>
              <p:cNvPr id="114" name="TekstSylinder 113">
                <a:extLst>
                  <a:ext uri="{FF2B5EF4-FFF2-40B4-BE49-F238E27FC236}">
                    <a16:creationId xmlns:a16="http://schemas.microsoft.com/office/drawing/2014/main" id="{F34D69F5-D5DB-4034-BB72-0E714483F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13" y="4344786"/>
                <a:ext cx="201081" cy="126958"/>
              </a:xfrm>
              <a:prstGeom prst="rect">
                <a:avLst/>
              </a:prstGeom>
              <a:blipFill>
                <a:blip r:embed="rId11"/>
                <a:stretch>
                  <a:fillRect l="-27273" t="-23810" r="-30303" b="-4761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kstSylinder 114">
                <a:extLst>
                  <a:ext uri="{FF2B5EF4-FFF2-40B4-BE49-F238E27FC236}">
                    <a16:creationId xmlns:a16="http://schemas.microsoft.com/office/drawing/2014/main" id="{DF845DA6-A74A-4B59-980D-34F23ED58464}"/>
                  </a:ext>
                </a:extLst>
              </p:cNvPr>
              <p:cNvSpPr txBox="1"/>
              <p:nvPr/>
            </p:nvSpPr>
            <p:spPr>
              <a:xfrm>
                <a:off x="1383796" y="4068281"/>
                <a:ext cx="20108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825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nb-NO" sz="825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b-NO" sz="825" dirty="0"/>
                  <a:t>4</a:t>
                </a:r>
              </a:p>
            </p:txBody>
          </p:sp>
        </mc:Choice>
        <mc:Fallback xmlns="">
          <p:sp>
            <p:nvSpPr>
              <p:cNvPr id="115" name="TekstSylinder 114">
                <a:extLst>
                  <a:ext uri="{FF2B5EF4-FFF2-40B4-BE49-F238E27FC236}">
                    <a16:creationId xmlns:a16="http://schemas.microsoft.com/office/drawing/2014/main" id="{DF845DA6-A74A-4B59-980D-34F23ED58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796" y="4068281"/>
                <a:ext cx="201081" cy="126958"/>
              </a:xfrm>
              <a:prstGeom prst="rect">
                <a:avLst/>
              </a:prstGeom>
              <a:blipFill>
                <a:blip r:embed="rId12"/>
                <a:stretch>
                  <a:fillRect l="-24242" t="-19048" r="-30303" b="-5238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kstSylinder 115">
                <a:extLst>
                  <a:ext uri="{FF2B5EF4-FFF2-40B4-BE49-F238E27FC236}">
                    <a16:creationId xmlns:a16="http://schemas.microsoft.com/office/drawing/2014/main" id="{BE1571FF-8679-4012-8952-4AB184B4DD25}"/>
                  </a:ext>
                </a:extLst>
              </p:cNvPr>
              <p:cNvSpPr txBox="1"/>
              <p:nvPr/>
            </p:nvSpPr>
            <p:spPr>
              <a:xfrm>
                <a:off x="1564858" y="2779843"/>
                <a:ext cx="260905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825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nb-NO" sz="825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b-NO" sz="825" dirty="0"/>
              </a:p>
            </p:txBody>
          </p:sp>
        </mc:Choice>
        <mc:Fallback xmlns="">
          <p:sp>
            <p:nvSpPr>
              <p:cNvPr id="116" name="TekstSylinder 115">
                <a:extLst>
                  <a:ext uri="{FF2B5EF4-FFF2-40B4-BE49-F238E27FC236}">
                    <a16:creationId xmlns:a16="http://schemas.microsoft.com/office/drawing/2014/main" id="{BE1571FF-8679-4012-8952-4AB184B4D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58" y="2779843"/>
                <a:ext cx="260905" cy="126958"/>
              </a:xfrm>
              <a:prstGeom prst="rect">
                <a:avLst/>
              </a:prstGeom>
              <a:blipFill>
                <a:blip r:embed="rId13"/>
                <a:stretch>
                  <a:fillRect l="-16279" r="-6977" b="-3809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kstSylinder 116">
                <a:extLst>
                  <a:ext uri="{FF2B5EF4-FFF2-40B4-BE49-F238E27FC236}">
                    <a16:creationId xmlns:a16="http://schemas.microsoft.com/office/drawing/2014/main" id="{B0901F1F-AFC2-4587-84B0-D440C73916AF}"/>
                  </a:ext>
                </a:extLst>
              </p:cNvPr>
              <p:cNvSpPr txBox="1"/>
              <p:nvPr/>
            </p:nvSpPr>
            <p:spPr>
              <a:xfrm>
                <a:off x="1463533" y="2430345"/>
                <a:ext cx="20108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825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nb-NO" sz="825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b-NO" sz="825" dirty="0"/>
                  <a:t>2</a:t>
                </a:r>
              </a:p>
            </p:txBody>
          </p:sp>
        </mc:Choice>
        <mc:Fallback xmlns="">
          <p:sp>
            <p:nvSpPr>
              <p:cNvPr id="117" name="TekstSylinder 116">
                <a:extLst>
                  <a:ext uri="{FF2B5EF4-FFF2-40B4-BE49-F238E27FC236}">
                    <a16:creationId xmlns:a16="http://schemas.microsoft.com/office/drawing/2014/main" id="{B0901F1F-AFC2-4587-84B0-D440C7391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533" y="2430345"/>
                <a:ext cx="201081" cy="126958"/>
              </a:xfrm>
              <a:prstGeom prst="rect">
                <a:avLst/>
              </a:prstGeom>
              <a:blipFill>
                <a:blip r:embed="rId14"/>
                <a:stretch>
                  <a:fillRect l="-24242" t="-23810" r="-33333" b="-4761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kstSylinder 117">
                <a:extLst>
                  <a:ext uri="{FF2B5EF4-FFF2-40B4-BE49-F238E27FC236}">
                    <a16:creationId xmlns:a16="http://schemas.microsoft.com/office/drawing/2014/main" id="{E18AD982-4E94-46DC-A22C-616F85CA6836}"/>
                  </a:ext>
                </a:extLst>
              </p:cNvPr>
              <p:cNvSpPr txBox="1"/>
              <p:nvPr/>
            </p:nvSpPr>
            <p:spPr>
              <a:xfrm>
                <a:off x="1427189" y="2147515"/>
                <a:ext cx="20108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825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nb-NO" sz="825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b-NO" sz="825" dirty="0"/>
                  <a:t>3</a:t>
                </a:r>
              </a:p>
            </p:txBody>
          </p:sp>
        </mc:Choice>
        <mc:Fallback xmlns="">
          <p:sp>
            <p:nvSpPr>
              <p:cNvPr id="118" name="TekstSylinder 117">
                <a:extLst>
                  <a:ext uri="{FF2B5EF4-FFF2-40B4-BE49-F238E27FC236}">
                    <a16:creationId xmlns:a16="http://schemas.microsoft.com/office/drawing/2014/main" id="{E18AD982-4E94-46DC-A22C-616F85CA6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189" y="2147515"/>
                <a:ext cx="201081" cy="126958"/>
              </a:xfrm>
              <a:prstGeom prst="rect">
                <a:avLst/>
              </a:prstGeom>
              <a:blipFill>
                <a:blip r:embed="rId15"/>
                <a:stretch>
                  <a:fillRect l="-24242" t="-19048" r="-33333" b="-5238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kstSylinder 118">
                <a:extLst>
                  <a:ext uri="{FF2B5EF4-FFF2-40B4-BE49-F238E27FC236}">
                    <a16:creationId xmlns:a16="http://schemas.microsoft.com/office/drawing/2014/main" id="{0F480EEC-D659-40EA-B163-1A45F6328A3B}"/>
                  </a:ext>
                </a:extLst>
              </p:cNvPr>
              <p:cNvSpPr txBox="1"/>
              <p:nvPr/>
            </p:nvSpPr>
            <p:spPr>
              <a:xfrm>
                <a:off x="1378672" y="1871010"/>
                <a:ext cx="20108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825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nb-NO" sz="825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b-NO" sz="825" dirty="0"/>
                  <a:t>4</a:t>
                </a:r>
              </a:p>
            </p:txBody>
          </p:sp>
        </mc:Choice>
        <mc:Fallback xmlns="">
          <p:sp>
            <p:nvSpPr>
              <p:cNvPr id="119" name="TekstSylinder 118">
                <a:extLst>
                  <a:ext uri="{FF2B5EF4-FFF2-40B4-BE49-F238E27FC236}">
                    <a16:creationId xmlns:a16="http://schemas.microsoft.com/office/drawing/2014/main" id="{0F480EEC-D659-40EA-B163-1A45F6328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72" y="1871010"/>
                <a:ext cx="201081" cy="126958"/>
              </a:xfrm>
              <a:prstGeom prst="rect">
                <a:avLst/>
              </a:prstGeom>
              <a:blipFill>
                <a:blip r:embed="rId16"/>
                <a:stretch>
                  <a:fillRect l="-24242" t="-23810" r="-33333" b="-4761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Rett linje 119">
            <a:extLst>
              <a:ext uri="{FF2B5EF4-FFF2-40B4-BE49-F238E27FC236}">
                <a16:creationId xmlns:a16="http://schemas.microsoft.com/office/drawing/2014/main" id="{5B9E2502-DFBC-4018-8D17-3C01E1706247}"/>
              </a:ext>
            </a:extLst>
          </p:cNvPr>
          <p:cNvCxnSpPr>
            <a:cxnSpLocks/>
          </p:cNvCxnSpPr>
          <p:nvPr/>
        </p:nvCxnSpPr>
        <p:spPr>
          <a:xfrm flipV="1">
            <a:off x="7255025" y="5301561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>
            <a:extLst>
              <a:ext uri="{FF2B5EF4-FFF2-40B4-BE49-F238E27FC236}">
                <a16:creationId xmlns:a16="http://schemas.microsoft.com/office/drawing/2014/main" id="{BF0737AF-D73C-48E7-922E-992F24BD4EB5}"/>
              </a:ext>
            </a:extLst>
          </p:cNvPr>
          <p:cNvCxnSpPr>
            <a:cxnSpLocks/>
          </p:cNvCxnSpPr>
          <p:nvPr/>
        </p:nvCxnSpPr>
        <p:spPr>
          <a:xfrm flipV="1">
            <a:off x="7255025" y="5235076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kstSylinder 135">
                <a:extLst>
                  <a:ext uri="{FF2B5EF4-FFF2-40B4-BE49-F238E27FC236}">
                    <a16:creationId xmlns:a16="http://schemas.microsoft.com/office/drawing/2014/main" id="{3501DD61-3298-4FF2-A7EF-B905CDAE2477}"/>
                  </a:ext>
                </a:extLst>
              </p:cNvPr>
              <p:cNvSpPr txBox="1"/>
              <p:nvPr/>
            </p:nvSpPr>
            <p:spPr>
              <a:xfrm>
                <a:off x="7183123" y="5397825"/>
                <a:ext cx="15509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nb-NO" sz="1350" dirty="0"/>
              </a:p>
            </p:txBody>
          </p:sp>
        </mc:Choice>
        <mc:Fallback xmlns="">
          <p:sp>
            <p:nvSpPr>
              <p:cNvPr id="136" name="TekstSylinder 135">
                <a:extLst>
                  <a:ext uri="{FF2B5EF4-FFF2-40B4-BE49-F238E27FC236}">
                    <a16:creationId xmlns:a16="http://schemas.microsoft.com/office/drawing/2014/main" id="{3501DD61-3298-4FF2-A7EF-B905CDAE2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123" y="5397825"/>
                <a:ext cx="155091" cy="161583"/>
              </a:xfrm>
              <a:prstGeom prst="rect">
                <a:avLst/>
              </a:prstGeom>
              <a:blipFill>
                <a:blip r:embed="rId17"/>
                <a:stretch>
                  <a:fillRect l="-19231" r="-7692" b="-1481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Rett linje 142">
            <a:extLst>
              <a:ext uri="{FF2B5EF4-FFF2-40B4-BE49-F238E27FC236}">
                <a16:creationId xmlns:a16="http://schemas.microsoft.com/office/drawing/2014/main" id="{286ABB2D-A75B-49E7-ADCB-36D436339327}"/>
              </a:ext>
            </a:extLst>
          </p:cNvPr>
          <p:cNvCxnSpPr>
            <a:cxnSpLocks/>
          </p:cNvCxnSpPr>
          <p:nvPr/>
        </p:nvCxnSpPr>
        <p:spPr>
          <a:xfrm flipV="1">
            <a:off x="7255025" y="3050636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>
            <a:extLst>
              <a:ext uri="{FF2B5EF4-FFF2-40B4-BE49-F238E27FC236}">
                <a16:creationId xmlns:a16="http://schemas.microsoft.com/office/drawing/2014/main" id="{A1D3F242-87BE-4B3F-BF5F-BF4E40C514ED}"/>
              </a:ext>
            </a:extLst>
          </p:cNvPr>
          <p:cNvCxnSpPr>
            <a:cxnSpLocks/>
          </p:cNvCxnSpPr>
          <p:nvPr/>
        </p:nvCxnSpPr>
        <p:spPr>
          <a:xfrm flipV="1">
            <a:off x="7255025" y="3038292"/>
            <a:ext cx="0" cy="1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kstSylinder 144">
                <a:extLst>
                  <a:ext uri="{FF2B5EF4-FFF2-40B4-BE49-F238E27FC236}">
                    <a16:creationId xmlns:a16="http://schemas.microsoft.com/office/drawing/2014/main" id="{BFA8C131-3853-4F0C-A56F-8A6959D42FDA}"/>
                  </a:ext>
                </a:extLst>
              </p:cNvPr>
              <p:cNvSpPr txBox="1"/>
              <p:nvPr/>
            </p:nvSpPr>
            <p:spPr>
              <a:xfrm>
                <a:off x="7183123" y="3201041"/>
                <a:ext cx="15509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nb-NO" sz="1350" dirty="0"/>
              </a:p>
            </p:txBody>
          </p:sp>
        </mc:Choice>
        <mc:Fallback xmlns="">
          <p:sp>
            <p:nvSpPr>
              <p:cNvPr id="145" name="TekstSylinder 144">
                <a:extLst>
                  <a:ext uri="{FF2B5EF4-FFF2-40B4-BE49-F238E27FC236}">
                    <a16:creationId xmlns:a16="http://schemas.microsoft.com/office/drawing/2014/main" id="{BFA8C131-3853-4F0C-A56F-8A6959D42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123" y="3201041"/>
                <a:ext cx="155091" cy="161583"/>
              </a:xfrm>
              <a:prstGeom prst="rect">
                <a:avLst/>
              </a:prstGeom>
              <a:blipFill>
                <a:blip r:embed="rId18"/>
                <a:stretch>
                  <a:fillRect l="-19231" r="-7692" b="-1481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Rett linje 145">
            <a:extLst>
              <a:ext uri="{FF2B5EF4-FFF2-40B4-BE49-F238E27FC236}">
                <a16:creationId xmlns:a16="http://schemas.microsoft.com/office/drawing/2014/main" id="{53348FDE-BBD9-46E1-84DE-2B8423F95D68}"/>
              </a:ext>
            </a:extLst>
          </p:cNvPr>
          <p:cNvCxnSpPr>
            <a:cxnSpLocks/>
          </p:cNvCxnSpPr>
          <p:nvPr/>
        </p:nvCxnSpPr>
        <p:spPr>
          <a:xfrm>
            <a:off x="6810207" y="1504895"/>
            <a:ext cx="72782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>
            <a:extLst>
              <a:ext uri="{FF2B5EF4-FFF2-40B4-BE49-F238E27FC236}">
                <a16:creationId xmlns:a16="http://schemas.microsoft.com/office/drawing/2014/main" id="{40F76F9A-1B6A-43E8-ADD7-AA52F53928EA}"/>
              </a:ext>
            </a:extLst>
          </p:cNvPr>
          <p:cNvCxnSpPr>
            <a:cxnSpLocks/>
          </p:cNvCxnSpPr>
          <p:nvPr/>
        </p:nvCxnSpPr>
        <p:spPr>
          <a:xfrm>
            <a:off x="6732287" y="1398171"/>
            <a:ext cx="86627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>
            <a:extLst>
              <a:ext uri="{FF2B5EF4-FFF2-40B4-BE49-F238E27FC236}">
                <a16:creationId xmlns:a16="http://schemas.microsoft.com/office/drawing/2014/main" id="{B7476076-E3A1-4FB0-888D-06382AD505F8}"/>
              </a:ext>
            </a:extLst>
          </p:cNvPr>
          <p:cNvCxnSpPr>
            <a:cxnSpLocks/>
          </p:cNvCxnSpPr>
          <p:nvPr/>
        </p:nvCxnSpPr>
        <p:spPr>
          <a:xfrm>
            <a:off x="7018037" y="1726354"/>
            <a:ext cx="312096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>
            <a:extLst>
              <a:ext uri="{FF2B5EF4-FFF2-40B4-BE49-F238E27FC236}">
                <a16:creationId xmlns:a16="http://schemas.microsoft.com/office/drawing/2014/main" id="{A4DAFCD6-C1E7-444A-A86E-9E8C373A86B7}"/>
              </a:ext>
            </a:extLst>
          </p:cNvPr>
          <p:cNvCxnSpPr>
            <a:cxnSpLocks/>
          </p:cNvCxnSpPr>
          <p:nvPr/>
        </p:nvCxnSpPr>
        <p:spPr>
          <a:xfrm>
            <a:off x="6899978" y="1611301"/>
            <a:ext cx="5500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ktangel 149">
                <a:extLst>
                  <a:ext uri="{FF2B5EF4-FFF2-40B4-BE49-F238E27FC236}">
                    <a16:creationId xmlns:a16="http://schemas.microsoft.com/office/drawing/2014/main" id="{35773DE8-03D0-49C7-B8F2-EAF12605AE05}"/>
                  </a:ext>
                </a:extLst>
              </p:cNvPr>
              <p:cNvSpPr/>
              <p:nvPr/>
            </p:nvSpPr>
            <p:spPr>
              <a:xfrm>
                <a:off x="6926523" y="1770068"/>
                <a:ext cx="571118" cy="266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nb-NO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nb-NO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sz="1200" dirty="0"/>
              </a:p>
            </p:txBody>
          </p:sp>
        </mc:Choice>
        <mc:Fallback xmlns="">
          <p:sp>
            <p:nvSpPr>
              <p:cNvPr id="150" name="Rektangel 149">
                <a:extLst>
                  <a:ext uri="{FF2B5EF4-FFF2-40B4-BE49-F238E27FC236}">
                    <a16:creationId xmlns:a16="http://schemas.microsoft.com/office/drawing/2014/main" id="{35773DE8-03D0-49C7-B8F2-EAF12605A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523" y="1770068"/>
                <a:ext cx="571118" cy="266933"/>
              </a:xfrm>
              <a:prstGeom prst="rect">
                <a:avLst/>
              </a:prstGeom>
              <a:blipFill>
                <a:blip r:embed="rId19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kstSylinder 150">
            <a:extLst>
              <a:ext uri="{FF2B5EF4-FFF2-40B4-BE49-F238E27FC236}">
                <a16:creationId xmlns:a16="http://schemas.microsoft.com/office/drawing/2014/main" id="{0B3B8C25-E4EC-4BB5-BAA7-4ED6AD774CE0}"/>
              </a:ext>
            </a:extLst>
          </p:cNvPr>
          <p:cNvSpPr txBox="1"/>
          <p:nvPr/>
        </p:nvSpPr>
        <p:spPr>
          <a:xfrm rot="16200000">
            <a:off x="7915392" y="2038062"/>
            <a:ext cx="524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b="1" dirty="0">
                <a:solidFill>
                  <a:srgbClr val="FF0000"/>
                </a:solidFill>
              </a:rPr>
              <a:t>HOT</a:t>
            </a:r>
          </a:p>
        </p:txBody>
      </p:sp>
      <p:sp>
        <p:nvSpPr>
          <p:cNvPr id="152" name="TekstSylinder 151">
            <a:extLst>
              <a:ext uri="{FF2B5EF4-FFF2-40B4-BE49-F238E27FC236}">
                <a16:creationId xmlns:a16="http://schemas.microsoft.com/office/drawing/2014/main" id="{0205C244-6E14-403F-9E76-859AF9C35EC6}"/>
              </a:ext>
            </a:extLst>
          </p:cNvPr>
          <p:cNvSpPr txBox="1"/>
          <p:nvPr/>
        </p:nvSpPr>
        <p:spPr>
          <a:xfrm rot="16200000">
            <a:off x="546021" y="4204205"/>
            <a:ext cx="7292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b="1" dirty="0">
                <a:solidFill>
                  <a:srgbClr val="00B0F0"/>
                </a:solidFill>
              </a:rPr>
              <a:t>COLD</a:t>
            </a:r>
          </a:p>
        </p:txBody>
      </p:sp>
      <p:sp>
        <p:nvSpPr>
          <p:cNvPr id="153" name="Rektangel 152">
            <a:extLst>
              <a:ext uri="{FF2B5EF4-FFF2-40B4-BE49-F238E27FC236}">
                <a16:creationId xmlns:a16="http://schemas.microsoft.com/office/drawing/2014/main" id="{AD681B00-032F-4CD1-A109-BD6559713694}"/>
              </a:ext>
            </a:extLst>
          </p:cNvPr>
          <p:cNvSpPr/>
          <p:nvPr/>
        </p:nvSpPr>
        <p:spPr>
          <a:xfrm>
            <a:off x="574870" y="1008696"/>
            <a:ext cx="8537657" cy="33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cxnSp>
        <p:nvCxnSpPr>
          <p:cNvPr id="91" name="Rett linje 90">
            <a:extLst>
              <a:ext uri="{FF2B5EF4-FFF2-40B4-BE49-F238E27FC236}">
                <a16:creationId xmlns:a16="http://schemas.microsoft.com/office/drawing/2014/main" id="{01FBC92E-62DB-433F-BA72-230F1524ECA0}"/>
              </a:ext>
            </a:extLst>
          </p:cNvPr>
          <p:cNvCxnSpPr>
            <a:cxnSpLocks/>
          </p:cNvCxnSpPr>
          <p:nvPr/>
        </p:nvCxnSpPr>
        <p:spPr>
          <a:xfrm>
            <a:off x="3508797" y="4697617"/>
            <a:ext cx="72782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>
            <a:extLst>
              <a:ext uri="{FF2B5EF4-FFF2-40B4-BE49-F238E27FC236}">
                <a16:creationId xmlns:a16="http://schemas.microsoft.com/office/drawing/2014/main" id="{423232EA-9805-4530-9EC2-9610955BBD25}"/>
              </a:ext>
            </a:extLst>
          </p:cNvPr>
          <p:cNvCxnSpPr>
            <a:cxnSpLocks/>
          </p:cNvCxnSpPr>
          <p:nvPr/>
        </p:nvCxnSpPr>
        <p:spPr>
          <a:xfrm>
            <a:off x="3430877" y="4470577"/>
            <a:ext cx="86627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>
            <a:extLst>
              <a:ext uri="{FF2B5EF4-FFF2-40B4-BE49-F238E27FC236}">
                <a16:creationId xmlns:a16="http://schemas.microsoft.com/office/drawing/2014/main" id="{E80B7B1F-26A7-40E1-B4AC-50024EF0C691}"/>
              </a:ext>
            </a:extLst>
          </p:cNvPr>
          <p:cNvCxnSpPr>
            <a:cxnSpLocks/>
          </p:cNvCxnSpPr>
          <p:nvPr/>
        </p:nvCxnSpPr>
        <p:spPr>
          <a:xfrm>
            <a:off x="3704596" y="5141659"/>
            <a:ext cx="312096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89D1DBFC-828F-4D77-82AE-D3B23B7C550C}"/>
              </a:ext>
            </a:extLst>
          </p:cNvPr>
          <p:cNvCxnSpPr>
            <a:cxnSpLocks/>
          </p:cNvCxnSpPr>
          <p:nvPr/>
        </p:nvCxnSpPr>
        <p:spPr>
          <a:xfrm>
            <a:off x="3586536" y="4882227"/>
            <a:ext cx="5500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ktangel 95">
                <a:extLst>
                  <a:ext uri="{FF2B5EF4-FFF2-40B4-BE49-F238E27FC236}">
                    <a16:creationId xmlns:a16="http://schemas.microsoft.com/office/drawing/2014/main" id="{F6835D47-EC0D-4D3D-9874-8C1D29932CCC}"/>
                  </a:ext>
                </a:extLst>
              </p:cNvPr>
              <p:cNvSpPr/>
              <p:nvPr/>
            </p:nvSpPr>
            <p:spPr>
              <a:xfrm>
                <a:off x="3589019" y="4884585"/>
                <a:ext cx="582467" cy="266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nb-NO" sz="1200" dirty="0"/>
              </a:p>
            </p:txBody>
          </p:sp>
        </mc:Choice>
        <mc:Fallback xmlns="">
          <p:sp>
            <p:nvSpPr>
              <p:cNvPr id="96" name="Rektangel 95">
                <a:extLst>
                  <a:ext uri="{FF2B5EF4-FFF2-40B4-BE49-F238E27FC236}">
                    <a16:creationId xmlns:a16="http://schemas.microsoft.com/office/drawing/2014/main" id="{F6835D47-EC0D-4D3D-9874-8C1D29932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019" y="4884585"/>
                <a:ext cx="582467" cy="26693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Rett linje 99">
            <a:extLst>
              <a:ext uri="{FF2B5EF4-FFF2-40B4-BE49-F238E27FC236}">
                <a16:creationId xmlns:a16="http://schemas.microsoft.com/office/drawing/2014/main" id="{19394D75-9878-4F6D-A806-2A545FEFA885}"/>
              </a:ext>
            </a:extLst>
          </p:cNvPr>
          <p:cNvCxnSpPr>
            <a:cxnSpLocks/>
          </p:cNvCxnSpPr>
          <p:nvPr/>
        </p:nvCxnSpPr>
        <p:spPr>
          <a:xfrm>
            <a:off x="5179843" y="4311972"/>
            <a:ext cx="72782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>
            <a:extLst>
              <a:ext uri="{FF2B5EF4-FFF2-40B4-BE49-F238E27FC236}">
                <a16:creationId xmlns:a16="http://schemas.microsoft.com/office/drawing/2014/main" id="{53F14A95-41D4-4BC6-B6FC-CC667954D240}"/>
              </a:ext>
            </a:extLst>
          </p:cNvPr>
          <p:cNvCxnSpPr>
            <a:cxnSpLocks/>
          </p:cNvCxnSpPr>
          <p:nvPr/>
        </p:nvCxnSpPr>
        <p:spPr>
          <a:xfrm>
            <a:off x="5101923" y="4151106"/>
            <a:ext cx="86627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tt linje 121">
            <a:extLst>
              <a:ext uri="{FF2B5EF4-FFF2-40B4-BE49-F238E27FC236}">
                <a16:creationId xmlns:a16="http://schemas.microsoft.com/office/drawing/2014/main" id="{E14534F6-966F-4351-9AA2-2A4D88FB9AA0}"/>
              </a:ext>
            </a:extLst>
          </p:cNvPr>
          <p:cNvCxnSpPr>
            <a:cxnSpLocks/>
          </p:cNvCxnSpPr>
          <p:nvPr/>
        </p:nvCxnSpPr>
        <p:spPr>
          <a:xfrm>
            <a:off x="5387673" y="4605620"/>
            <a:ext cx="312096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>
            <a:extLst>
              <a:ext uri="{FF2B5EF4-FFF2-40B4-BE49-F238E27FC236}">
                <a16:creationId xmlns:a16="http://schemas.microsoft.com/office/drawing/2014/main" id="{5249E2B3-AD9D-4469-8028-3E3C910E5A21}"/>
              </a:ext>
            </a:extLst>
          </p:cNvPr>
          <p:cNvCxnSpPr>
            <a:cxnSpLocks/>
          </p:cNvCxnSpPr>
          <p:nvPr/>
        </p:nvCxnSpPr>
        <p:spPr>
          <a:xfrm>
            <a:off x="5269613" y="4454472"/>
            <a:ext cx="5500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ktangel 123">
                <a:extLst>
                  <a:ext uri="{FF2B5EF4-FFF2-40B4-BE49-F238E27FC236}">
                    <a16:creationId xmlns:a16="http://schemas.microsoft.com/office/drawing/2014/main" id="{154527FB-2910-4682-A73F-0DA1B5DA77D6}"/>
                  </a:ext>
                </a:extLst>
              </p:cNvPr>
              <p:cNvSpPr/>
              <p:nvPr/>
            </p:nvSpPr>
            <p:spPr>
              <a:xfrm>
                <a:off x="5309282" y="4656124"/>
                <a:ext cx="582852" cy="266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nb-NO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b-NO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sz="1200" dirty="0"/>
              </a:p>
            </p:txBody>
          </p:sp>
        </mc:Choice>
        <mc:Fallback xmlns="">
          <p:sp>
            <p:nvSpPr>
              <p:cNvPr id="124" name="Rektangel 123">
                <a:extLst>
                  <a:ext uri="{FF2B5EF4-FFF2-40B4-BE49-F238E27FC236}">
                    <a16:creationId xmlns:a16="http://schemas.microsoft.com/office/drawing/2014/main" id="{154527FB-2910-4682-A73F-0DA1B5DA7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82" y="4656124"/>
                <a:ext cx="582852" cy="26693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Rett linje 124">
            <a:extLst>
              <a:ext uri="{FF2B5EF4-FFF2-40B4-BE49-F238E27FC236}">
                <a16:creationId xmlns:a16="http://schemas.microsoft.com/office/drawing/2014/main" id="{4EA7D169-F2C0-4485-B08A-8D1F3157C248}"/>
              </a:ext>
            </a:extLst>
          </p:cNvPr>
          <p:cNvCxnSpPr>
            <a:cxnSpLocks/>
          </p:cNvCxnSpPr>
          <p:nvPr/>
        </p:nvCxnSpPr>
        <p:spPr>
          <a:xfrm>
            <a:off x="6771564" y="4096324"/>
            <a:ext cx="72782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>
            <a:extLst>
              <a:ext uri="{FF2B5EF4-FFF2-40B4-BE49-F238E27FC236}">
                <a16:creationId xmlns:a16="http://schemas.microsoft.com/office/drawing/2014/main" id="{0BA8417E-D24D-4577-974E-61151BBB7C25}"/>
              </a:ext>
            </a:extLst>
          </p:cNvPr>
          <p:cNvCxnSpPr>
            <a:cxnSpLocks/>
          </p:cNvCxnSpPr>
          <p:nvPr/>
        </p:nvCxnSpPr>
        <p:spPr>
          <a:xfrm>
            <a:off x="6693643" y="3989599"/>
            <a:ext cx="86627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>
            <a:extLst>
              <a:ext uri="{FF2B5EF4-FFF2-40B4-BE49-F238E27FC236}">
                <a16:creationId xmlns:a16="http://schemas.microsoft.com/office/drawing/2014/main" id="{1FC3472B-C926-4E81-BD4C-FDB399CCFF3B}"/>
              </a:ext>
            </a:extLst>
          </p:cNvPr>
          <p:cNvCxnSpPr>
            <a:cxnSpLocks/>
          </p:cNvCxnSpPr>
          <p:nvPr/>
        </p:nvCxnSpPr>
        <p:spPr>
          <a:xfrm>
            <a:off x="6979393" y="4317783"/>
            <a:ext cx="312096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>
            <a:extLst>
              <a:ext uri="{FF2B5EF4-FFF2-40B4-BE49-F238E27FC236}">
                <a16:creationId xmlns:a16="http://schemas.microsoft.com/office/drawing/2014/main" id="{3DB0B054-AA3D-41BB-BD08-CA63C0A25C8F}"/>
              </a:ext>
            </a:extLst>
          </p:cNvPr>
          <p:cNvCxnSpPr>
            <a:cxnSpLocks/>
          </p:cNvCxnSpPr>
          <p:nvPr/>
        </p:nvCxnSpPr>
        <p:spPr>
          <a:xfrm>
            <a:off x="6861334" y="4202729"/>
            <a:ext cx="55006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ktangel 129">
                <a:extLst>
                  <a:ext uri="{FF2B5EF4-FFF2-40B4-BE49-F238E27FC236}">
                    <a16:creationId xmlns:a16="http://schemas.microsoft.com/office/drawing/2014/main" id="{0A04BB49-D04E-4BCA-9642-CBD710D97902}"/>
                  </a:ext>
                </a:extLst>
              </p:cNvPr>
              <p:cNvSpPr/>
              <p:nvPr/>
            </p:nvSpPr>
            <p:spPr>
              <a:xfrm>
                <a:off x="6887879" y="4355481"/>
                <a:ext cx="578941" cy="266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nb-NO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nb-NO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sz="1200" dirty="0"/>
              </a:p>
            </p:txBody>
          </p:sp>
        </mc:Choice>
        <mc:Fallback xmlns="">
          <p:sp>
            <p:nvSpPr>
              <p:cNvPr id="130" name="Rektangel 129">
                <a:extLst>
                  <a:ext uri="{FF2B5EF4-FFF2-40B4-BE49-F238E27FC236}">
                    <a16:creationId xmlns:a16="http://schemas.microsoft.com/office/drawing/2014/main" id="{0A04BB49-D04E-4BCA-9642-CBD710D97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79" y="4355481"/>
                <a:ext cx="578941" cy="266933"/>
              </a:xfrm>
              <a:prstGeom prst="rect">
                <a:avLst/>
              </a:prstGeom>
              <a:blipFill>
                <a:blip r:embed="rId2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47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Sylinder 43">
                <a:extLst>
                  <a:ext uri="{FF2B5EF4-FFF2-40B4-BE49-F238E27FC236}">
                    <a16:creationId xmlns:a16="http://schemas.microsoft.com/office/drawing/2014/main" id="{4515DBCA-4FF6-4B18-A84E-937A7F6983BE}"/>
                  </a:ext>
                </a:extLst>
              </p:cNvPr>
              <p:cNvSpPr txBox="1"/>
              <p:nvPr/>
            </p:nvSpPr>
            <p:spPr>
              <a:xfrm>
                <a:off x="3342256" y="1383960"/>
                <a:ext cx="3288080" cy="860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b-NO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f>
                            <m:fPr>
                              <m:ctrlP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b-NO" sz="2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nb-NO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44" name="TekstSylinder 43">
                <a:extLst>
                  <a:ext uri="{FF2B5EF4-FFF2-40B4-BE49-F238E27FC236}">
                    <a16:creationId xmlns:a16="http://schemas.microsoft.com/office/drawing/2014/main" id="{4515DBCA-4FF6-4B18-A84E-937A7F69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256" y="1383960"/>
                <a:ext cx="3288080" cy="860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Sylinder 6">
            <a:extLst>
              <a:ext uri="{FF2B5EF4-FFF2-40B4-BE49-F238E27FC236}">
                <a16:creationId xmlns:a16="http://schemas.microsoft.com/office/drawing/2014/main" id="{DF011BDB-3E28-486C-815E-BCC9575087AC}"/>
              </a:ext>
            </a:extLst>
          </p:cNvPr>
          <p:cNvSpPr txBox="1"/>
          <p:nvPr/>
        </p:nvSpPr>
        <p:spPr>
          <a:xfrm>
            <a:off x="711656" y="1594283"/>
            <a:ext cx="25879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/>
              <a:t>The </a:t>
            </a:r>
            <a:r>
              <a:rPr lang="nb-NO" sz="2200" i="1" dirty="0" err="1"/>
              <a:t>internal</a:t>
            </a:r>
            <a:r>
              <a:rPr lang="nb-NO" sz="2200" dirty="0"/>
              <a:t> </a:t>
            </a:r>
            <a:r>
              <a:rPr lang="nb-NO" sz="2200" dirty="0" err="1"/>
              <a:t>energy</a:t>
            </a:r>
            <a:endParaRPr lang="nb-NO" sz="2200" dirty="0"/>
          </a:p>
        </p:txBody>
      </p:sp>
      <p:sp>
        <p:nvSpPr>
          <p:cNvPr id="20" name="TekstSylinder 6">
            <a:extLst>
              <a:ext uri="{FF2B5EF4-FFF2-40B4-BE49-F238E27FC236}">
                <a16:creationId xmlns:a16="http://schemas.microsoft.com/office/drawing/2014/main" id="{F27B90DB-36DC-4A25-BAF0-F01676F7E157}"/>
              </a:ext>
            </a:extLst>
          </p:cNvPr>
          <p:cNvSpPr txBox="1"/>
          <p:nvPr/>
        </p:nvSpPr>
        <p:spPr>
          <a:xfrm>
            <a:off x="711656" y="2388175"/>
            <a:ext cx="6901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/>
              <a:t>is a nonmonotonic </a:t>
            </a:r>
            <a:r>
              <a:rPr lang="nb-NO" sz="2200" dirty="0" err="1"/>
              <a:t>function</a:t>
            </a:r>
            <a:r>
              <a:rPr lang="nb-NO" sz="2200" dirty="0"/>
              <a:t> </a:t>
            </a:r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dirty="0" err="1"/>
              <a:t>temperature</a:t>
            </a:r>
            <a:r>
              <a:rPr lang="nb-NO" sz="2200" dirty="0"/>
              <a:t>.</a:t>
            </a:r>
          </a:p>
        </p:txBody>
      </p:sp>
      <p:sp>
        <p:nvSpPr>
          <p:cNvPr id="23" name="TekstSylinder 6">
            <a:extLst>
              <a:ext uri="{FF2B5EF4-FFF2-40B4-BE49-F238E27FC236}">
                <a16:creationId xmlns:a16="http://schemas.microsoft.com/office/drawing/2014/main" id="{6770481A-1AF8-47D8-AFDC-8D7ED0B24C99}"/>
              </a:ext>
            </a:extLst>
          </p:cNvPr>
          <p:cNvSpPr txBox="1"/>
          <p:nvPr/>
        </p:nvSpPr>
        <p:spPr>
          <a:xfrm>
            <a:off x="818948" y="3429000"/>
            <a:ext cx="6901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/>
              <a:t>Negative heat </a:t>
            </a:r>
            <a:r>
              <a:rPr lang="nb-NO" sz="2200" dirty="0" err="1"/>
              <a:t>capacity</a:t>
            </a:r>
            <a:r>
              <a:rPr lang="nb-NO" sz="2200" dirty="0"/>
              <a:t> ?</a:t>
            </a:r>
          </a:p>
        </p:txBody>
      </p:sp>
      <p:sp>
        <p:nvSpPr>
          <p:cNvPr id="26" name="TekstSylinder 6">
            <a:extLst>
              <a:ext uri="{FF2B5EF4-FFF2-40B4-BE49-F238E27FC236}">
                <a16:creationId xmlns:a16="http://schemas.microsoft.com/office/drawing/2014/main" id="{17E4F960-5F17-4CCF-8D51-5CB3E5463FC7}"/>
              </a:ext>
            </a:extLst>
          </p:cNvPr>
          <p:cNvSpPr txBox="1"/>
          <p:nvPr/>
        </p:nvSpPr>
        <p:spPr>
          <a:xfrm rot="20598993">
            <a:off x="3621429" y="3470977"/>
            <a:ext cx="2486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800" dirty="0" err="1">
                <a:solidFill>
                  <a:srgbClr val="FF0000"/>
                </a:solidFill>
              </a:rPr>
              <a:t>Unstable</a:t>
            </a:r>
            <a:r>
              <a:rPr lang="nb-NO" sz="2800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27" name="Tittel 1">
            <a:extLst>
              <a:ext uri="{FF2B5EF4-FFF2-40B4-BE49-F238E27FC236}">
                <a16:creationId xmlns:a16="http://schemas.microsoft.com/office/drawing/2014/main" id="{6F0B097C-6D90-4F39-B600-37C78950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Internal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energy</a:t>
            </a:r>
            <a:r>
              <a:rPr lang="nb-NO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875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tel 1">
            <a:extLst>
              <a:ext uri="{FF2B5EF4-FFF2-40B4-BE49-F238E27FC236}">
                <a16:creationId xmlns:a16="http://schemas.microsoft.com/office/drawing/2014/main" id="{6F0B097C-6D90-4F39-B600-37C78950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Free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energy</a:t>
            </a:r>
            <a:endParaRPr lang="nb-NO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C3B7C3-A4D7-41EA-AC54-FB3000193FA9}"/>
              </a:ext>
            </a:extLst>
          </p:cNvPr>
          <p:cNvCxnSpPr>
            <a:cxnSpLocks/>
          </p:cNvCxnSpPr>
          <p:nvPr/>
        </p:nvCxnSpPr>
        <p:spPr>
          <a:xfrm>
            <a:off x="1584754" y="1744398"/>
            <a:ext cx="370936" cy="224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E8E85C-E95F-4D1B-8092-A77E689F9A95}"/>
              </a:ext>
            </a:extLst>
          </p:cNvPr>
          <p:cNvCxnSpPr>
            <a:cxnSpLocks/>
          </p:cNvCxnSpPr>
          <p:nvPr/>
        </p:nvCxnSpPr>
        <p:spPr>
          <a:xfrm flipH="1">
            <a:off x="1438105" y="1620573"/>
            <a:ext cx="595223" cy="425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Sylinder 6">
            <a:extLst>
              <a:ext uri="{FF2B5EF4-FFF2-40B4-BE49-F238E27FC236}">
                <a16:creationId xmlns:a16="http://schemas.microsoft.com/office/drawing/2014/main" id="{059A3D7D-069D-45BB-8DE3-1EF74B5AEC4E}"/>
              </a:ext>
            </a:extLst>
          </p:cNvPr>
          <p:cNvSpPr txBox="1"/>
          <p:nvPr/>
        </p:nvSpPr>
        <p:spPr>
          <a:xfrm>
            <a:off x="1388503" y="1273317"/>
            <a:ext cx="763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i="1" dirty="0" err="1"/>
              <a:t>free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Sylinder 43">
                <a:extLst>
                  <a:ext uri="{FF2B5EF4-FFF2-40B4-BE49-F238E27FC236}">
                    <a16:creationId xmlns:a16="http://schemas.microsoft.com/office/drawing/2014/main" id="{7EFB28B5-70FC-4E33-B2EC-797786C838CA}"/>
                  </a:ext>
                </a:extLst>
              </p:cNvPr>
              <p:cNvSpPr txBox="1"/>
              <p:nvPr/>
            </p:nvSpPr>
            <p:spPr>
              <a:xfrm>
                <a:off x="2699877" y="3861074"/>
                <a:ext cx="925703" cy="388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16" name="TekstSylinder 43">
                <a:extLst>
                  <a:ext uri="{FF2B5EF4-FFF2-40B4-BE49-F238E27FC236}">
                    <a16:creationId xmlns:a16="http://schemas.microsoft.com/office/drawing/2014/main" id="{7EFB28B5-70FC-4E33-B2EC-797786C83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877" y="3861074"/>
                <a:ext cx="925703" cy="388440"/>
              </a:xfrm>
              <a:prstGeom prst="rect">
                <a:avLst/>
              </a:prstGeom>
              <a:blipFill>
                <a:blip r:embed="rId2"/>
                <a:stretch>
                  <a:fillRect b="-2343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kstSylinder 6">
            <a:extLst>
              <a:ext uri="{FF2B5EF4-FFF2-40B4-BE49-F238E27FC236}">
                <a16:creationId xmlns:a16="http://schemas.microsoft.com/office/drawing/2014/main" id="{997C087F-CCC2-4671-B3C5-0216F3D0A123}"/>
              </a:ext>
            </a:extLst>
          </p:cNvPr>
          <p:cNvSpPr txBox="1"/>
          <p:nvPr/>
        </p:nvSpPr>
        <p:spPr>
          <a:xfrm>
            <a:off x="385129" y="3830173"/>
            <a:ext cx="25823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i="1" dirty="0"/>
              <a:t>The </a:t>
            </a:r>
            <a:r>
              <a:rPr lang="nb-NO" sz="2200" i="1" dirty="0" err="1"/>
              <a:t>internal</a:t>
            </a:r>
            <a:r>
              <a:rPr lang="nb-NO" sz="2200" dirty="0"/>
              <a:t> </a:t>
            </a:r>
            <a:r>
              <a:rPr lang="nb-NO" sz="2200" dirty="0" err="1"/>
              <a:t>energy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Sylinder 6">
                <a:extLst>
                  <a:ext uri="{FF2B5EF4-FFF2-40B4-BE49-F238E27FC236}">
                    <a16:creationId xmlns:a16="http://schemas.microsoft.com/office/drawing/2014/main" id="{1953B253-43AC-45F8-B8EB-5F9BD438FE6F}"/>
                  </a:ext>
                </a:extLst>
              </p:cNvPr>
              <p:cNvSpPr txBox="1"/>
              <p:nvPr/>
            </p:nvSpPr>
            <p:spPr>
              <a:xfrm>
                <a:off x="3625580" y="3861074"/>
                <a:ext cx="69011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nb-NO" sz="2200" dirty="0"/>
                  <a:t>is still a </a:t>
                </a:r>
                <a:r>
                  <a:rPr lang="nb-NO" sz="2200" dirty="0" err="1"/>
                  <a:t>monotonically</a:t>
                </a:r>
                <a:r>
                  <a:rPr lang="nb-NO" sz="2200" dirty="0"/>
                  <a:t> </a:t>
                </a:r>
                <a:r>
                  <a:rPr lang="nb-NO" sz="2200" dirty="0" err="1"/>
                  <a:t>increasing</a:t>
                </a:r>
                <a:r>
                  <a:rPr lang="nb-NO" sz="2200" dirty="0"/>
                  <a:t> </a:t>
                </a:r>
                <a:r>
                  <a:rPr lang="nb-NO" sz="2200" dirty="0" err="1"/>
                  <a:t>function</a:t>
                </a:r>
                <a:r>
                  <a:rPr lang="nb-NO" sz="2200" dirty="0"/>
                  <a:t> </a:t>
                </a:r>
                <a:r>
                  <a:rPr lang="nb-NO" sz="2200" dirty="0" err="1"/>
                  <a:t>of</a:t>
                </a:r>
                <a:r>
                  <a:rPr lang="nb-NO" sz="2200" dirty="0"/>
                  <a:t> </a:t>
                </a:r>
                <a14:m>
                  <m:oMath xmlns:m="http://schemas.openxmlformats.org/officeDocument/2006/math">
                    <m:r>
                      <a:rPr lang="nb-NO" sz="2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nb-NO" sz="2200" dirty="0"/>
                  <a:t>.</a:t>
                </a:r>
              </a:p>
            </p:txBody>
          </p:sp>
        </mc:Choice>
        <mc:Fallback xmlns="">
          <p:sp>
            <p:nvSpPr>
              <p:cNvPr id="18" name="TekstSylinder 6">
                <a:extLst>
                  <a:ext uri="{FF2B5EF4-FFF2-40B4-BE49-F238E27FC236}">
                    <a16:creationId xmlns:a16="http://schemas.microsoft.com/office/drawing/2014/main" id="{1953B253-43AC-45F8-B8EB-5F9BD438F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580" y="3861074"/>
                <a:ext cx="6901132" cy="430887"/>
              </a:xfrm>
              <a:prstGeom prst="rect">
                <a:avLst/>
              </a:prstGeom>
              <a:blipFill>
                <a:blip r:embed="rId3"/>
                <a:stretch>
                  <a:fillRect l="-1148" t="-8451" b="-2816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kstSylinder 6">
            <a:extLst>
              <a:ext uri="{FF2B5EF4-FFF2-40B4-BE49-F238E27FC236}">
                <a16:creationId xmlns:a16="http://schemas.microsoft.com/office/drawing/2014/main" id="{74F53E6B-A33D-4611-80E4-664FDA4052D7}"/>
              </a:ext>
            </a:extLst>
          </p:cNvPr>
          <p:cNvSpPr txBox="1"/>
          <p:nvPr/>
        </p:nvSpPr>
        <p:spPr>
          <a:xfrm>
            <a:off x="659900" y="4433293"/>
            <a:ext cx="6901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/>
              <a:t>Positive heat </a:t>
            </a:r>
            <a:r>
              <a:rPr lang="nb-NO" sz="2200" dirty="0" err="1"/>
              <a:t>capacity</a:t>
            </a:r>
            <a:r>
              <a:rPr lang="nb-NO" sz="2200" dirty="0"/>
              <a:t>.</a:t>
            </a:r>
          </a:p>
        </p:txBody>
      </p:sp>
      <p:sp>
        <p:nvSpPr>
          <p:cNvPr id="21" name="TekstSylinder 6">
            <a:extLst>
              <a:ext uri="{FF2B5EF4-FFF2-40B4-BE49-F238E27FC236}">
                <a16:creationId xmlns:a16="http://schemas.microsoft.com/office/drawing/2014/main" id="{160C5B8D-CA93-46D2-9F04-353443C1E44E}"/>
              </a:ext>
            </a:extLst>
          </p:cNvPr>
          <p:cNvSpPr txBox="1"/>
          <p:nvPr/>
        </p:nvSpPr>
        <p:spPr>
          <a:xfrm>
            <a:off x="3290500" y="4456942"/>
            <a:ext cx="1431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>
                <a:solidFill>
                  <a:srgbClr val="00B050"/>
                </a:solidFill>
              </a:rPr>
              <a:t>Stable.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FA50C-5EDC-4B10-939C-5763767E0404}"/>
              </a:ext>
            </a:extLst>
          </p:cNvPr>
          <p:cNvSpPr txBox="1"/>
          <p:nvPr/>
        </p:nvSpPr>
        <p:spPr>
          <a:xfrm>
            <a:off x="7345721" y="672802"/>
            <a:ext cx="1471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0070C0"/>
                </a:solidFill>
              </a:rPr>
              <a:t>Free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energy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of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solvation</a:t>
            </a:r>
            <a:endParaRPr lang="nb-NO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8">
                <a:extLst>
                  <a:ext uri="{FF2B5EF4-FFF2-40B4-BE49-F238E27FC236}">
                    <a16:creationId xmlns:a16="http://schemas.microsoft.com/office/drawing/2014/main" id="{EEE60154-6228-4C73-A990-D0818BD4BE21}"/>
                  </a:ext>
                </a:extLst>
              </p:cNvPr>
              <p:cNvSpPr/>
              <p:nvPr/>
            </p:nvSpPr>
            <p:spPr>
              <a:xfrm>
                <a:off x="7647646" y="1897695"/>
                <a:ext cx="578338" cy="559130"/>
              </a:xfrm>
              <a:prstGeom prst="ellipse">
                <a:avLst/>
              </a:prstGeom>
              <a:gradFill>
                <a:gsLst>
                  <a:gs pos="0">
                    <a:srgbClr val="00B050"/>
                  </a:gs>
                  <a:gs pos="100000">
                    <a:srgbClr val="00B050"/>
                  </a:gs>
                </a:gsLst>
              </a:gradFill>
              <a:ln w="254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25" name="Ellipse 8">
                <a:extLst>
                  <a:ext uri="{FF2B5EF4-FFF2-40B4-BE49-F238E27FC236}">
                    <a16:creationId xmlns:a16="http://schemas.microsoft.com/office/drawing/2014/main" id="{EEE60154-6228-4C73-A990-D0818BD4B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646" y="1897695"/>
                <a:ext cx="578338" cy="55913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kstSylinder 43">
                <a:extLst>
                  <a:ext uri="{FF2B5EF4-FFF2-40B4-BE49-F238E27FC236}">
                    <a16:creationId xmlns:a16="http://schemas.microsoft.com/office/drawing/2014/main" id="{920DC5B7-F2F2-4EF9-9B07-D4B4ECB8A594}"/>
                  </a:ext>
                </a:extLst>
              </p:cNvPr>
              <p:cNvSpPr txBox="1"/>
              <p:nvPr/>
            </p:nvSpPr>
            <p:spPr>
              <a:xfrm>
                <a:off x="3342256" y="1383960"/>
                <a:ext cx="3288080" cy="860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b-NO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f>
                            <m:fPr>
                              <m:ctrlP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b-NO" sz="2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nb-NO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30" name="TekstSylinder 43">
                <a:extLst>
                  <a:ext uri="{FF2B5EF4-FFF2-40B4-BE49-F238E27FC236}">
                    <a16:creationId xmlns:a16="http://schemas.microsoft.com/office/drawing/2014/main" id="{920DC5B7-F2F2-4EF9-9B07-D4B4ECB8A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256" y="1383960"/>
                <a:ext cx="3288080" cy="860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kstSylinder 6">
            <a:extLst>
              <a:ext uri="{FF2B5EF4-FFF2-40B4-BE49-F238E27FC236}">
                <a16:creationId xmlns:a16="http://schemas.microsoft.com/office/drawing/2014/main" id="{C613FB6D-7D88-4DAA-9F66-FC329B2AA8BA}"/>
              </a:ext>
            </a:extLst>
          </p:cNvPr>
          <p:cNvSpPr txBox="1"/>
          <p:nvPr/>
        </p:nvSpPr>
        <p:spPr>
          <a:xfrm>
            <a:off x="711656" y="1594283"/>
            <a:ext cx="25879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/>
              <a:t>The </a:t>
            </a:r>
            <a:r>
              <a:rPr lang="nb-NO" sz="2200" i="1" dirty="0" err="1"/>
              <a:t>internal</a:t>
            </a:r>
            <a:r>
              <a:rPr lang="nb-NO" sz="2200" dirty="0"/>
              <a:t> </a:t>
            </a:r>
            <a:r>
              <a:rPr lang="nb-NO" sz="2200" dirty="0" err="1"/>
              <a:t>energy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ktangel 6">
                <a:extLst>
                  <a:ext uri="{FF2B5EF4-FFF2-40B4-BE49-F238E27FC236}">
                    <a16:creationId xmlns:a16="http://schemas.microsoft.com/office/drawing/2014/main" id="{DE84B667-FE6B-49FD-9B0A-8DC05A82C3E1}"/>
                  </a:ext>
                </a:extLst>
              </p:cNvPr>
              <p:cNvSpPr/>
              <p:nvPr/>
            </p:nvSpPr>
            <p:spPr>
              <a:xfrm>
                <a:off x="6912244" y="1411918"/>
                <a:ext cx="2039816" cy="1506097"/>
              </a:xfrm>
              <a:prstGeom prst="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b="0" dirty="0"/>
                  <a:t>                     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nb-NO" b="0" dirty="0"/>
              </a:p>
              <a:p>
                <a:pPr algn="ctr"/>
                <a:endParaRPr lang="nb-NO" dirty="0"/>
              </a:p>
              <a:p>
                <a:pPr algn="ctr"/>
                <a:endParaRPr lang="nb-NO" dirty="0"/>
              </a:p>
              <a:p>
                <a:pPr algn="ctr"/>
                <a:endParaRPr lang="nb-NO" dirty="0"/>
              </a:p>
            </p:txBody>
          </p:sp>
        </mc:Choice>
        <mc:Fallback xmlns="">
          <p:sp>
            <p:nvSpPr>
              <p:cNvPr id="33" name="Rektangel 6">
                <a:extLst>
                  <a:ext uri="{FF2B5EF4-FFF2-40B4-BE49-F238E27FC236}">
                    <a16:creationId xmlns:a16="http://schemas.microsoft.com/office/drawing/2014/main" id="{DE84B667-FE6B-49FD-9B0A-8DC05A82C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244" y="1411918"/>
                <a:ext cx="2039816" cy="15060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Ellipse 25">
                <a:extLst>
                  <a:ext uri="{FF2B5EF4-FFF2-40B4-BE49-F238E27FC236}">
                    <a16:creationId xmlns:a16="http://schemas.microsoft.com/office/drawing/2014/main" id="{C30B5995-ED11-4A3C-95C2-93EE092BBD75}"/>
                  </a:ext>
                </a:extLst>
              </p:cNvPr>
              <p:cNvSpPr/>
              <p:nvPr/>
            </p:nvSpPr>
            <p:spPr>
              <a:xfrm>
                <a:off x="7642983" y="1897695"/>
                <a:ext cx="578338" cy="559130"/>
              </a:xfrm>
              <a:prstGeom prst="ellipse">
                <a:avLst/>
              </a:prstGeom>
              <a:gradFill>
                <a:gsLst>
                  <a:gs pos="0">
                    <a:srgbClr val="00B050"/>
                  </a:gs>
                  <a:gs pos="100000">
                    <a:srgbClr val="00B050"/>
                  </a:gs>
                </a:gsLst>
              </a:gra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34" name="Ellipse 25">
                <a:extLst>
                  <a:ext uri="{FF2B5EF4-FFF2-40B4-BE49-F238E27FC236}">
                    <a16:creationId xmlns:a16="http://schemas.microsoft.com/office/drawing/2014/main" id="{C30B5995-ED11-4A3C-95C2-93EE092BB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83" y="1897695"/>
                <a:ext cx="578338" cy="55913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Sylinder 6">
            <a:extLst>
              <a:ext uri="{FF2B5EF4-FFF2-40B4-BE49-F238E27FC236}">
                <a16:creationId xmlns:a16="http://schemas.microsoft.com/office/drawing/2014/main" id="{70C7DADF-19ED-4E07-8083-9B4114B3B08F}"/>
              </a:ext>
            </a:extLst>
          </p:cNvPr>
          <p:cNvSpPr txBox="1"/>
          <p:nvPr/>
        </p:nvSpPr>
        <p:spPr>
          <a:xfrm>
            <a:off x="711656" y="2388175"/>
            <a:ext cx="6901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/>
              <a:t>is a nonmonotonic </a:t>
            </a:r>
            <a:r>
              <a:rPr lang="nb-NO" sz="2200" dirty="0" err="1"/>
              <a:t>function</a:t>
            </a:r>
            <a:r>
              <a:rPr lang="nb-NO" sz="2200" dirty="0"/>
              <a:t> </a:t>
            </a:r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dirty="0" err="1"/>
              <a:t>temperature</a:t>
            </a:r>
            <a:r>
              <a:rPr lang="nb-NO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7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/>
      <p:bldP spid="11" grpId="0"/>
      <p:bldP spid="25" grpId="0" animBg="1"/>
      <p:bldP spid="33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Thermophoretic</a:t>
            </a:r>
            <a:r>
              <a:rPr lang="nb-NO" dirty="0">
                <a:solidFill>
                  <a:srgbClr val="0070C0"/>
                </a:solidFill>
              </a:rPr>
              <a:t>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Sylinder 43">
                <a:extLst>
                  <a:ext uri="{FF2B5EF4-FFF2-40B4-BE49-F238E27FC236}">
                    <a16:creationId xmlns:a16="http://schemas.microsoft.com/office/drawing/2014/main" id="{4515DBCA-4FF6-4B18-A84E-937A7F6983BE}"/>
                  </a:ext>
                </a:extLst>
              </p:cNvPr>
              <p:cNvSpPr txBox="1"/>
              <p:nvPr/>
            </p:nvSpPr>
            <p:spPr>
              <a:xfrm>
                <a:off x="2124439" y="1977158"/>
                <a:ext cx="1919180" cy="388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nb-NO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nb-NO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44" name="TekstSylinder 43">
                <a:extLst>
                  <a:ext uri="{FF2B5EF4-FFF2-40B4-BE49-F238E27FC236}">
                    <a16:creationId xmlns:a16="http://schemas.microsoft.com/office/drawing/2014/main" id="{4515DBCA-4FF6-4B18-A84E-937A7F69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439" y="1977158"/>
                <a:ext cx="1919180" cy="388440"/>
              </a:xfrm>
              <a:prstGeom prst="rect">
                <a:avLst/>
              </a:prstGeom>
              <a:blipFill>
                <a:blip r:embed="rId2"/>
                <a:stretch>
                  <a:fillRect l="-2857" b="-2343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kstSylinder 27">
                <a:extLst>
                  <a:ext uri="{FF2B5EF4-FFF2-40B4-BE49-F238E27FC236}">
                    <a16:creationId xmlns:a16="http://schemas.microsoft.com/office/drawing/2014/main" id="{7801FAC8-A174-4ABF-A292-8D84D5451461}"/>
                  </a:ext>
                </a:extLst>
              </p:cNvPr>
              <p:cNvSpPr txBox="1"/>
              <p:nvPr/>
            </p:nvSpPr>
            <p:spPr>
              <a:xfrm>
                <a:off x="457200" y="1310470"/>
                <a:ext cx="387827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nb-NO" sz="2200" dirty="0"/>
                  <a:t>Non-</a:t>
                </a:r>
                <a:r>
                  <a:rPr lang="nb-NO" sz="2200" dirty="0" err="1"/>
                  <a:t>isothermal</a:t>
                </a:r>
                <a:r>
                  <a:rPr lang="nb-NO" sz="2200" dirty="0"/>
                  <a:t> heat </a:t>
                </a:r>
                <a:r>
                  <a:rPr lang="nb-NO" sz="2200" dirty="0" err="1"/>
                  <a:t>bath</a:t>
                </a:r>
                <a:r>
                  <a:rPr lang="nb-NO" sz="2200" dirty="0"/>
                  <a:t> </a:t>
                </a:r>
                <a14:m>
                  <m:oMath xmlns:m="http://schemas.openxmlformats.org/officeDocument/2006/math">
                    <m:r>
                      <a:rPr lang="nb-NO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nb-NO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b-NO" sz="2200" dirty="0"/>
              </a:p>
            </p:txBody>
          </p:sp>
        </mc:Choice>
        <mc:Fallback xmlns="">
          <p:sp>
            <p:nvSpPr>
              <p:cNvPr id="28" name="TekstSylinder 27">
                <a:extLst>
                  <a:ext uri="{FF2B5EF4-FFF2-40B4-BE49-F238E27FC236}">
                    <a16:creationId xmlns:a16="http://schemas.microsoft.com/office/drawing/2014/main" id="{7801FAC8-A174-4ABF-A292-8D84D5451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10470"/>
                <a:ext cx="3878279" cy="430887"/>
              </a:xfrm>
              <a:prstGeom prst="rect">
                <a:avLst/>
              </a:prstGeom>
              <a:blipFill>
                <a:blip r:embed="rId3"/>
                <a:stretch>
                  <a:fillRect l="-2044" t="-9859" b="-2676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Sylinder 6">
            <a:extLst>
              <a:ext uri="{FF2B5EF4-FFF2-40B4-BE49-F238E27FC236}">
                <a16:creationId xmlns:a16="http://schemas.microsoft.com/office/drawing/2014/main" id="{DF011BDB-3E28-486C-815E-BCC9575087AC}"/>
              </a:ext>
            </a:extLst>
          </p:cNvPr>
          <p:cNvSpPr txBox="1"/>
          <p:nvPr/>
        </p:nvSpPr>
        <p:spPr>
          <a:xfrm>
            <a:off x="457200" y="1926586"/>
            <a:ext cx="1967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 err="1"/>
              <a:t>Free</a:t>
            </a:r>
            <a:r>
              <a:rPr lang="nb-NO" sz="2200" dirty="0"/>
              <a:t> </a:t>
            </a:r>
            <a:r>
              <a:rPr lang="nb-NO" sz="2200" dirty="0" err="1"/>
              <a:t>energy</a:t>
            </a:r>
            <a:endParaRPr lang="nb-NO" sz="2200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B80AD6D5-AD91-4844-BBB6-1A81163C2C40}"/>
              </a:ext>
            </a:extLst>
          </p:cNvPr>
          <p:cNvSpPr txBox="1"/>
          <p:nvPr/>
        </p:nvSpPr>
        <p:spPr>
          <a:xfrm>
            <a:off x="457200" y="2944689"/>
            <a:ext cx="2898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 err="1"/>
              <a:t>Thermophoretic</a:t>
            </a:r>
            <a:r>
              <a:rPr lang="nb-NO" sz="2200" dirty="0"/>
              <a:t>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4DAF205F-E0AB-45C3-A098-53E96EF03714}"/>
                  </a:ext>
                </a:extLst>
              </p:cNvPr>
              <p:cNvSpPr txBox="1"/>
              <p:nvPr/>
            </p:nvSpPr>
            <p:spPr>
              <a:xfrm>
                <a:off x="3439441" y="2777189"/>
                <a:ext cx="3652282" cy="705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nb-NO" sz="2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nb-NO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nb-NO" sz="2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nb-NO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b-NO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nb-NO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nb-NO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nb-NO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m:rPr>
                          <m:sty m:val="p"/>
                        </m:rPr>
                        <a:rPr lang="nb-NO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nb-NO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4DAF205F-E0AB-45C3-A098-53E96EF0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441" y="2777189"/>
                <a:ext cx="3652282" cy="705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Sylinder 10">
            <a:extLst>
              <a:ext uri="{FF2B5EF4-FFF2-40B4-BE49-F238E27FC236}">
                <a16:creationId xmlns:a16="http://schemas.microsoft.com/office/drawing/2014/main" id="{50823C08-852B-4519-955E-7B22E19AA57D}"/>
              </a:ext>
            </a:extLst>
          </p:cNvPr>
          <p:cNvSpPr txBox="1"/>
          <p:nvPr/>
        </p:nvSpPr>
        <p:spPr>
          <a:xfrm>
            <a:off x="4244241" y="1934707"/>
            <a:ext cx="10438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 err="1"/>
              <a:t>with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ktangel 12">
                <a:extLst>
                  <a:ext uri="{FF2B5EF4-FFF2-40B4-BE49-F238E27FC236}">
                    <a16:creationId xmlns:a16="http://schemas.microsoft.com/office/drawing/2014/main" id="{837BB54F-0596-49AD-88F2-58E5BEC9F5C8}"/>
                  </a:ext>
                </a:extLst>
              </p:cNvPr>
              <p:cNvSpPr/>
              <p:nvPr/>
            </p:nvSpPr>
            <p:spPr>
              <a:xfrm>
                <a:off x="1451227" y="4214703"/>
                <a:ext cx="3561039" cy="441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nb-NO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nb-NO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b-NO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nb-NO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nb-N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     </m:t>
                          </m:r>
                        </m:num>
                        <m:den>
                          <m:r>
                            <a:rPr lang="nb-N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nb-NO" sz="1600" dirty="0"/>
              </a:p>
            </p:txBody>
          </p:sp>
        </mc:Choice>
        <mc:Fallback xmlns="">
          <p:sp>
            <p:nvSpPr>
              <p:cNvPr id="13" name="Rektangel 12">
                <a:extLst>
                  <a:ext uri="{FF2B5EF4-FFF2-40B4-BE49-F238E27FC236}">
                    <a16:creationId xmlns:a16="http://schemas.microsoft.com/office/drawing/2014/main" id="{837BB54F-0596-49AD-88F2-58E5BEC9F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227" y="4214703"/>
                <a:ext cx="3561039" cy="4412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Sylinder 13">
                <a:extLst>
                  <a:ext uri="{FF2B5EF4-FFF2-40B4-BE49-F238E27FC236}">
                    <a16:creationId xmlns:a16="http://schemas.microsoft.com/office/drawing/2014/main" id="{477A2347-03E5-4CCE-AA23-709109E3CF78}"/>
                  </a:ext>
                </a:extLst>
              </p:cNvPr>
              <p:cNvSpPr txBox="1"/>
              <p:nvPr/>
            </p:nvSpPr>
            <p:spPr>
              <a:xfrm>
                <a:off x="2611291" y="3726140"/>
                <a:ext cx="2154884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b-NO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nb-N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b-N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nb-N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nb-NO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nb-N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nb-N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nb-NO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nb-N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nb-NO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nb-NO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nb-NO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nb-NO" sz="1600" dirty="0"/>
              </a:p>
            </p:txBody>
          </p:sp>
        </mc:Choice>
        <mc:Fallback xmlns="">
          <p:sp>
            <p:nvSpPr>
              <p:cNvPr id="14" name="TekstSylinder 13">
                <a:extLst>
                  <a:ext uri="{FF2B5EF4-FFF2-40B4-BE49-F238E27FC236}">
                    <a16:creationId xmlns:a16="http://schemas.microsoft.com/office/drawing/2014/main" id="{477A2347-03E5-4CCE-AA23-709109E3C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291" y="3726140"/>
                <a:ext cx="2154884" cy="625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Sylinder 16">
                <a:extLst>
                  <a:ext uri="{FF2B5EF4-FFF2-40B4-BE49-F238E27FC236}">
                    <a16:creationId xmlns:a16="http://schemas.microsoft.com/office/drawing/2014/main" id="{CDD499FC-0BE1-47E1-8BAE-9D2E93D6A9E3}"/>
                  </a:ext>
                </a:extLst>
              </p:cNvPr>
              <p:cNvSpPr txBox="1"/>
              <p:nvPr/>
            </p:nvSpPr>
            <p:spPr>
              <a:xfrm>
                <a:off x="2812270" y="4436695"/>
                <a:ext cx="1552861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b-NO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nb-N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b-N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nb-N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nb-NO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nb-N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nb-NO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nb-NO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nb-NO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nb-NO" sz="1600" dirty="0"/>
              </a:p>
            </p:txBody>
          </p:sp>
        </mc:Choice>
        <mc:Fallback xmlns="">
          <p:sp>
            <p:nvSpPr>
              <p:cNvPr id="17" name="TekstSylinder 16">
                <a:extLst>
                  <a:ext uri="{FF2B5EF4-FFF2-40B4-BE49-F238E27FC236}">
                    <a16:creationId xmlns:a16="http://schemas.microsoft.com/office/drawing/2014/main" id="{CDD499FC-0BE1-47E1-8BAE-9D2E93D6A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270" y="4436695"/>
                <a:ext cx="1552861" cy="625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kstSylinder 18">
            <a:extLst>
              <a:ext uri="{FF2B5EF4-FFF2-40B4-BE49-F238E27FC236}">
                <a16:creationId xmlns:a16="http://schemas.microsoft.com/office/drawing/2014/main" id="{B10EDC4D-231A-4944-85C6-2F743A3AAA44}"/>
              </a:ext>
            </a:extLst>
          </p:cNvPr>
          <p:cNvSpPr txBox="1"/>
          <p:nvPr/>
        </p:nvSpPr>
        <p:spPr>
          <a:xfrm>
            <a:off x="478475" y="5537098"/>
            <a:ext cx="1254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 err="1"/>
              <a:t>results</a:t>
            </a:r>
            <a:r>
              <a:rPr lang="nb-NO" sz="2200" dirty="0"/>
              <a:t> in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37DBC71-DBCC-4A38-8067-C718F9E6CCE7}"/>
              </a:ext>
            </a:extLst>
          </p:cNvPr>
          <p:cNvSpPr/>
          <p:nvPr/>
        </p:nvSpPr>
        <p:spPr>
          <a:xfrm>
            <a:off x="1842367" y="5199395"/>
            <a:ext cx="3671635" cy="12265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1F662316-B4A4-4350-9D18-96E0EF2B1882}"/>
                  </a:ext>
                </a:extLst>
              </p:cNvPr>
              <p:cNvSpPr/>
              <p:nvPr/>
            </p:nvSpPr>
            <p:spPr>
              <a:xfrm>
                <a:off x="4923892" y="1727784"/>
                <a:ext cx="3322448" cy="759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b-NO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nb-NO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nb-NO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nb-NO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nb-NO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1F662316-B4A4-4350-9D18-96E0EF2B1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92" y="1727784"/>
                <a:ext cx="3322448" cy="759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kstSylinder 21">
            <a:extLst>
              <a:ext uri="{FF2B5EF4-FFF2-40B4-BE49-F238E27FC236}">
                <a16:creationId xmlns:a16="http://schemas.microsoft.com/office/drawing/2014/main" id="{1153C5B1-F231-4BB8-9DB1-AFD2BDF00442}"/>
              </a:ext>
            </a:extLst>
          </p:cNvPr>
          <p:cNvSpPr txBox="1"/>
          <p:nvPr/>
        </p:nvSpPr>
        <p:spPr>
          <a:xfrm>
            <a:off x="457200" y="4163184"/>
            <a:ext cx="10438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 err="1"/>
              <a:t>where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Sylinder 9">
                <a:extLst>
                  <a:ext uri="{FF2B5EF4-FFF2-40B4-BE49-F238E27FC236}">
                    <a16:creationId xmlns:a16="http://schemas.microsoft.com/office/drawing/2014/main" id="{805E6335-C15F-4787-A683-3ECE247649C9}"/>
                  </a:ext>
                </a:extLst>
              </p:cNvPr>
              <p:cNvSpPr txBox="1"/>
              <p:nvPr/>
            </p:nvSpPr>
            <p:spPr>
              <a:xfrm>
                <a:off x="6456020" y="5537098"/>
                <a:ext cx="1868910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10" name="TekstSylinder 9">
                <a:extLst>
                  <a:ext uri="{FF2B5EF4-FFF2-40B4-BE49-F238E27FC236}">
                    <a16:creationId xmlns:a16="http://schemas.microsoft.com/office/drawing/2014/main" id="{805E6335-C15F-4787-A683-3ECE24764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20" y="5537098"/>
                <a:ext cx="1868910" cy="381708"/>
              </a:xfrm>
              <a:prstGeom prst="rect">
                <a:avLst/>
              </a:prstGeom>
              <a:blipFill>
                <a:blip r:embed="rId9"/>
                <a:stretch>
                  <a:fillRect l="-651" r="-326" b="-23810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kstSylinder 23">
            <a:extLst>
              <a:ext uri="{FF2B5EF4-FFF2-40B4-BE49-F238E27FC236}">
                <a16:creationId xmlns:a16="http://schemas.microsoft.com/office/drawing/2014/main" id="{7C7A20BB-228C-405A-9988-A164D37C0361}"/>
              </a:ext>
            </a:extLst>
          </p:cNvPr>
          <p:cNvSpPr txBox="1"/>
          <p:nvPr/>
        </p:nvSpPr>
        <p:spPr>
          <a:xfrm>
            <a:off x="5734213" y="5538552"/>
            <a:ext cx="10438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b-NO" sz="2200" dirty="0" err="1"/>
              <a:t>with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Sylinder 24">
                <a:extLst>
                  <a:ext uri="{FF2B5EF4-FFF2-40B4-BE49-F238E27FC236}">
                    <a16:creationId xmlns:a16="http://schemas.microsoft.com/office/drawing/2014/main" id="{82948E74-89BA-48E9-87D1-2F0E832B112B}"/>
                  </a:ext>
                </a:extLst>
              </p:cNvPr>
              <p:cNvSpPr txBox="1"/>
              <p:nvPr/>
            </p:nvSpPr>
            <p:spPr>
              <a:xfrm>
                <a:off x="2124439" y="5382230"/>
                <a:ext cx="3065776" cy="860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nb-NO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  <m:f>
                            <m:fPr>
                              <m:ctrlPr>
                                <a:rPr lang="nb-NO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nb-NO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nb-NO" sz="2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nb-NO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nb-NO" sz="22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nb-NO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nb-NO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nb-NO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nb-NO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nb-NO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b-NO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nb-NO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b-NO" sz="2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nb-NO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  <m:sup>
                              <m:r>
                                <a:rPr lang="nb-NO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nb-NO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sz="2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nb-NO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>
                        <m:fPr>
                          <m:ctrlP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25" name="TekstSylinder 24">
                <a:extLst>
                  <a:ext uri="{FF2B5EF4-FFF2-40B4-BE49-F238E27FC236}">
                    <a16:creationId xmlns:a16="http://schemas.microsoft.com/office/drawing/2014/main" id="{82948E74-89BA-48E9-87D1-2F0E832B1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439" y="5382230"/>
                <a:ext cx="3065776" cy="8608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0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8" grpId="0"/>
      <p:bldP spid="7" grpId="0"/>
      <p:bldP spid="8" grpId="0"/>
      <p:bldP spid="9" grpId="0"/>
      <p:bldP spid="11" grpId="0"/>
      <p:bldP spid="13" grpId="0"/>
      <p:bldP spid="14" grpId="0"/>
      <p:bldP spid="17" grpId="0"/>
      <p:bldP spid="19" grpId="0"/>
      <p:bldP spid="6" grpId="0" animBg="1"/>
      <p:bldP spid="21" grpId="0"/>
      <p:bldP spid="22" grpId="0"/>
      <p:bldP spid="10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Thermophoretic</a:t>
            </a:r>
            <a:r>
              <a:rPr lang="nb-NO" dirty="0">
                <a:solidFill>
                  <a:srgbClr val="0070C0"/>
                </a:solidFill>
              </a:rPr>
              <a:t>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Sylinder 19">
                <a:extLst>
                  <a:ext uri="{FF2B5EF4-FFF2-40B4-BE49-F238E27FC236}">
                    <a16:creationId xmlns:a16="http://schemas.microsoft.com/office/drawing/2014/main" id="{C073D68D-CD22-47A3-8B5D-0D771F2D2654}"/>
                  </a:ext>
                </a:extLst>
              </p:cNvPr>
              <p:cNvSpPr txBox="1"/>
              <p:nvPr/>
            </p:nvSpPr>
            <p:spPr>
              <a:xfrm>
                <a:off x="2604656" y="1356986"/>
                <a:ext cx="3065776" cy="860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nb-NO" sz="2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f>
                            <m:fPr>
                              <m:ctrlPr>
                                <a:rPr lang="nb-NO" sz="2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nb-NO" sz="22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nb-NO" sz="22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nb-NO" sz="22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nb-NO" sz="2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nb-NO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b-NO" sz="22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nb-NO" sz="22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  <m:sup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nb-NO" sz="2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>
                        <m:fPr>
                          <m:ctrlPr>
                            <a:rPr lang="nb-NO" sz="2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220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sz="2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20" name="TekstSylinder 19">
                <a:extLst>
                  <a:ext uri="{FF2B5EF4-FFF2-40B4-BE49-F238E27FC236}">
                    <a16:creationId xmlns:a16="http://schemas.microsoft.com/office/drawing/2014/main" id="{C073D68D-CD22-47A3-8B5D-0D771F2D2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56" y="1356986"/>
                <a:ext cx="3065776" cy="860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Sylinder 14">
                <a:extLst>
                  <a:ext uri="{FF2B5EF4-FFF2-40B4-BE49-F238E27FC236}">
                    <a16:creationId xmlns:a16="http://schemas.microsoft.com/office/drawing/2014/main" id="{470B8BD2-6135-470C-A488-6834527E5089}"/>
                  </a:ext>
                </a:extLst>
              </p:cNvPr>
              <p:cNvSpPr txBox="1"/>
              <p:nvPr/>
            </p:nvSpPr>
            <p:spPr>
              <a:xfrm>
                <a:off x="166936" y="2617802"/>
                <a:ext cx="7218002" cy="1578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dirty="0">
                    <a:solidFill>
                      <a:schemeClr val="accent2">
                        <a:lumMod val="75000"/>
                      </a:schemeClr>
                    </a:solidFill>
                  </a:rPr>
                  <a:t>High </a:t>
                </a:r>
                <a:r>
                  <a:rPr lang="nb-NO" dirty="0" err="1">
                    <a:solidFill>
                      <a:schemeClr val="accent2">
                        <a:lumMod val="75000"/>
                      </a:schemeClr>
                    </a:solidFill>
                  </a:rPr>
                  <a:t>temperature</a:t>
                </a:r>
                <a:r>
                  <a:rPr lang="nb-NO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Char char="-"/>
                </a:pPr>
                <a:r>
                  <a:rPr lang="nb-NO" dirty="0"/>
                  <a:t>Energy </a:t>
                </a:r>
                <a:r>
                  <a:rPr lang="nb-NO" dirty="0" err="1"/>
                  <a:t>becomes</a:t>
                </a:r>
                <a:r>
                  <a:rPr lang="nb-NO" dirty="0"/>
                  <a:t> a </a:t>
                </a:r>
                <a:r>
                  <a:rPr lang="nb-NO" dirty="0" err="1"/>
                  <a:t>linearized</a:t>
                </a:r>
                <a:r>
                  <a:rPr lang="nb-NO" dirty="0"/>
                  <a:t> </a:t>
                </a:r>
                <a:r>
                  <a:rPr lang="nb-NO" dirty="0" err="1"/>
                  <a:t>function</a:t>
                </a:r>
                <a:r>
                  <a:rPr lang="nb-NO" dirty="0"/>
                  <a:t> </a:t>
                </a:r>
                <a:r>
                  <a:rPr lang="nb-NO" dirty="0" err="1"/>
                  <a:t>of</a:t>
                </a:r>
                <a:r>
                  <a:rPr lang="nb-NO" dirty="0"/>
                  <a:t> </a:t>
                </a:r>
                <a:r>
                  <a:rPr lang="nb-NO" dirty="0" err="1"/>
                  <a:t>the</a:t>
                </a:r>
                <a:r>
                  <a:rPr lang="nb-NO" dirty="0"/>
                  <a:t> </a:t>
                </a:r>
                <a:r>
                  <a:rPr lang="nb-NO" dirty="0" err="1"/>
                  <a:t>temperature</a:t>
                </a:r>
                <a:r>
                  <a:rPr lang="nb-NO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p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nb-NO"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nb-NO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nb-NO" dirty="0"/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Char char="-"/>
                </a:pPr>
                <a:r>
                  <a:rPr lang="nb-NO" dirty="0" err="1"/>
                  <a:t>Thermal</a:t>
                </a:r>
                <a:r>
                  <a:rPr lang="nb-NO" dirty="0"/>
                  <a:t> </a:t>
                </a:r>
                <a:r>
                  <a:rPr lang="nb-NO" dirty="0" err="1"/>
                  <a:t>fluctuations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nb-N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nb-N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nb-NO" dirty="0"/>
                  <a:t> </a:t>
                </a:r>
                <a:r>
                  <a:rPr lang="nb-NO" dirty="0" err="1"/>
                  <a:t>scale</a:t>
                </a:r>
                <a:r>
                  <a:rPr lang="nb-NO" dirty="0"/>
                  <a:t> as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b-NO" b="0" dirty="0"/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Char char="-"/>
                </a:pPr>
                <a:r>
                  <a:rPr lang="nb-NO" dirty="0" err="1"/>
                  <a:t>Thermophobic</a:t>
                </a:r>
                <a:r>
                  <a:rPr lang="nb-NO" dirty="0"/>
                  <a:t> term </a:t>
                </a:r>
                <a:r>
                  <a:rPr lang="nb-NO" dirty="0" err="1"/>
                  <a:t>dominates</a:t>
                </a:r>
                <a:r>
                  <a:rPr lang="nb-NO" dirty="0"/>
                  <a:t>: </a:t>
                </a:r>
                <a:r>
                  <a:rPr lang="nb-NO" i="1" dirty="0">
                    <a:solidFill>
                      <a:schemeClr val="accent2">
                        <a:lumMod val="75000"/>
                      </a:schemeClr>
                    </a:solidFill>
                  </a:rPr>
                  <a:t>Positive </a:t>
                </a:r>
                <a:r>
                  <a:rPr lang="nb-NO" i="1" dirty="0" err="1">
                    <a:solidFill>
                      <a:schemeClr val="accent2">
                        <a:lumMod val="75000"/>
                      </a:schemeClr>
                    </a:solidFill>
                  </a:rPr>
                  <a:t>thermophoresis</a:t>
                </a:r>
                <a:r>
                  <a:rPr lang="nb-NO" dirty="0"/>
                  <a:t>.   </a:t>
                </a:r>
              </a:p>
            </p:txBody>
          </p:sp>
        </mc:Choice>
        <mc:Fallback xmlns="">
          <p:sp>
            <p:nvSpPr>
              <p:cNvPr id="15" name="TekstSylinder 14">
                <a:extLst>
                  <a:ext uri="{FF2B5EF4-FFF2-40B4-BE49-F238E27FC236}">
                    <a16:creationId xmlns:a16="http://schemas.microsoft.com/office/drawing/2014/main" id="{470B8BD2-6135-470C-A488-6834527E5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36" y="2617802"/>
                <a:ext cx="7218002" cy="1578253"/>
              </a:xfrm>
              <a:prstGeom prst="rect">
                <a:avLst/>
              </a:prstGeom>
              <a:blipFill>
                <a:blip r:embed="rId4"/>
                <a:stretch>
                  <a:fillRect l="-676" t="-1931" b="-540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Sylinder 28">
                <a:extLst>
                  <a:ext uri="{FF2B5EF4-FFF2-40B4-BE49-F238E27FC236}">
                    <a16:creationId xmlns:a16="http://schemas.microsoft.com/office/drawing/2014/main" id="{FAD62E66-4F7F-4D70-9F7C-8B46B1AE6B60}"/>
                  </a:ext>
                </a:extLst>
              </p:cNvPr>
              <p:cNvSpPr txBox="1"/>
              <p:nvPr/>
            </p:nvSpPr>
            <p:spPr>
              <a:xfrm>
                <a:off x="166936" y="4258615"/>
                <a:ext cx="9065857" cy="2286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dirty="0" err="1">
                    <a:solidFill>
                      <a:srgbClr val="00B0F0"/>
                    </a:solidFill>
                  </a:rPr>
                  <a:t>Lower</a:t>
                </a:r>
                <a:r>
                  <a:rPr lang="nb-NO" dirty="0">
                    <a:solidFill>
                      <a:srgbClr val="00B0F0"/>
                    </a:solidFill>
                  </a:rPr>
                  <a:t> </a:t>
                </a:r>
                <a:r>
                  <a:rPr lang="nb-NO" dirty="0" err="1">
                    <a:solidFill>
                      <a:srgbClr val="00B0F0"/>
                    </a:solidFill>
                  </a:rPr>
                  <a:t>temperature</a:t>
                </a:r>
                <a:r>
                  <a:rPr lang="nb-NO" dirty="0"/>
                  <a:t>: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Tx/>
                  <a:buChar char="-"/>
                </a:pPr>
                <a:r>
                  <a:rPr lang="nb-NO" dirty="0"/>
                  <a:t>Thermal </a:t>
                </a:r>
                <a:r>
                  <a:rPr lang="nb-NO" dirty="0" err="1"/>
                  <a:t>fluctuations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nb-N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nb-N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nb-NO" dirty="0"/>
                  <a:t> </a:t>
                </a:r>
                <a:r>
                  <a:rPr lang="nb-NO" dirty="0" err="1"/>
                  <a:t>tend</a:t>
                </a:r>
                <a:r>
                  <a:rPr lang="nb-NO" dirty="0"/>
                  <a:t> to </a:t>
                </a:r>
                <a:r>
                  <a:rPr lang="nb-NO" dirty="0" err="1"/>
                  <a:t>vanish</a:t>
                </a:r>
                <a:r>
                  <a:rPr lang="nb-NO" dirty="0"/>
                  <a:t>. Second term </a:t>
                </a:r>
                <a:r>
                  <a:rPr lang="nb-NO" dirty="0" err="1"/>
                  <a:t>shrinks</a:t>
                </a:r>
                <a:r>
                  <a:rPr lang="nb-NO" dirty="0"/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Char char="-"/>
                </a:pPr>
                <a:r>
                  <a:rPr lang="nb-NO" dirty="0"/>
                  <a:t>As </a:t>
                </a:r>
                <a:r>
                  <a:rPr lang="nb-NO" dirty="0" err="1"/>
                  <a:t>the</a:t>
                </a:r>
                <a:r>
                  <a:rPr lang="nb-NO" dirty="0"/>
                  <a:t> </a:t>
                </a:r>
                <a:r>
                  <a:rPr lang="nb-NO" dirty="0" err="1"/>
                  <a:t>populated</a:t>
                </a:r>
                <a:r>
                  <a:rPr lang="nb-NO" dirty="0"/>
                  <a:t> </a:t>
                </a:r>
                <a:r>
                  <a:rPr lang="nb-NO" dirty="0" err="1"/>
                  <a:t>energy</a:t>
                </a:r>
                <a:r>
                  <a:rPr lang="nb-NO" dirty="0"/>
                  <a:t> </a:t>
                </a:r>
                <a:r>
                  <a:rPr lang="nb-NO" dirty="0" err="1"/>
                  <a:t>levels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 err="1"/>
                  <a:t>come</a:t>
                </a:r>
                <a:r>
                  <a:rPr lang="nb-NO" dirty="0"/>
                  <a:t> </a:t>
                </a:r>
                <a:r>
                  <a:rPr lang="nb-NO" dirty="0" err="1"/>
                  <a:t>close</a:t>
                </a:r>
                <a:r>
                  <a:rPr lang="nb-NO" dirty="0"/>
                  <a:t> to </a:t>
                </a:r>
                <a:r>
                  <a:rPr lang="nb-NO" dirty="0" err="1"/>
                  <a:t>their</a:t>
                </a:r>
                <a:r>
                  <a:rPr lang="nb-NO" dirty="0"/>
                  <a:t> minimum </a:t>
                </a:r>
                <a:r>
                  <a:rPr lang="nb-NO" dirty="0" err="1"/>
                  <a:t>value</a:t>
                </a:r>
                <a:r>
                  <a:rPr lang="nb-NO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p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nb-NO"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nb-NO" dirty="0"/>
                  <a:t> </a:t>
                </a:r>
                <a:r>
                  <a:rPr lang="nb-NO" dirty="0" err="1"/>
                  <a:t>becomes</a:t>
                </a:r>
                <a:r>
                  <a:rPr lang="nb-NO" dirty="0"/>
                  <a:t> more and more positive.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Char char="-"/>
                </a:pPr>
                <a:r>
                  <a:rPr lang="nb-NO" dirty="0"/>
                  <a:t>The first term, </a:t>
                </a:r>
                <a:r>
                  <a:rPr lang="nb-NO" dirty="0" err="1"/>
                  <a:t>albeit</a:t>
                </a:r>
                <a:r>
                  <a:rPr lang="nb-NO" dirty="0"/>
                  <a:t> </a:t>
                </a:r>
                <a:r>
                  <a:rPr lang="nb-NO" dirty="0" err="1"/>
                  <a:t>small</a:t>
                </a:r>
                <a:r>
                  <a:rPr lang="nb-NO" dirty="0"/>
                  <a:t>, </a:t>
                </a:r>
                <a:r>
                  <a:rPr lang="nb-NO" dirty="0" err="1"/>
                  <a:t>may</a:t>
                </a:r>
                <a:r>
                  <a:rPr lang="nb-NO" dirty="0"/>
                  <a:t> </a:t>
                </a:r>
                <a:r>
                  <a:rPr lang="nb-NO" dirty="0" err="1"/>
                  <a:t>become</a:t>
                </a:r>
                <a:r>
                  <a:rPr lang="nb-NO" dirty="0"/>
                  <a:t> </a:t>
                </a:r>
                <a:r>
                  <a:rPr lang="nb-NO" dirty="0" err="1"/>
                  <a:t>significant</a:t>
                </a:r>
                <a:r>
                  <a:rPr lang="nb-NO" dirty="0"/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Char char="-"/>
                </a:pPr>
                <a:r>
                  <a:rPr lang="nb-NO" dirty="0"/>
                  <a:t>At </a:t>
                </a:r>
                <a:r>
                  <a:rPr lang="nb-NO" dirty="0" err="1"/>
                  <a:t>sufficiently</a:t>
                </a:r>
                <a:r>
                  <a:rPr lang="nb-NO" dirty="0"/>
                  <a:t> </a:t>
                </a:r>
                <a:r>
                  <a:rPr lang="nb-NO" dirty="0" err="1"/>
                  <a:t>low</a:t>
                </a:r>
                <a:r>
                  <a:rPr lang="nb-NO" dirty="0"/>
                  <a:t> (system </a:t>
                </a:r>
                <a:r>
                  <a:rPr lang="nb-NO" dirty="0" err="1"/>
                  <a:t>specific</a:t>
                </a:r>
                <a:r>
                  <a:rPr lang="nb-NO" dirty="0"/>
                  <a:t>) </a:t>
                </a:r>
                <a14:m>
                  <m:oMath xmlns:m="http://schemas.openxmlformats.org/officeDocument/2006/math">
                    <m:r>
                      <a:rPr lang="nb-NO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nb-NO" dirty="0"/>
                  <a:t>, first term is </a:t>
                </a:r>
                <a:r>
                  <a:rPr lang="nb-NO" dirty="0" err="1"/>
                  <a:t>largest</a:t>
                </a:r>
                <a:r>
                  <a:rPr lang="nb-NO" dirty="0"/>
                  <a:t>: </a:t>
                </a:r>
                <a:r>
                  <a:rPr lang="nb-NO" b="1" i="1" dirty="0">
                    <a:solidFill>
                      <a:srgbClr val="00B0F0"/>
                    </a:solidFill>
                  </a:rPr>
                  <a:t>Negative </a:t>
                </a:r>
                <a:r>
                  <a:rPr lang="nb-NO" b="1" i="1" dirty="0" err="1">
                    <a:solidFill>
                      <a:srgbClr val="00B0F0"/>
                    </a:solidFill>
                  </a:rPr>
                  <a:t>thermophoresis</a:t>
                </a:r>
                <a:r>
                  <a:rPr lang="nb-NO" dirty="0"/>
                  <a:t>.   </a:t>
                </a:r>
              </a:p>
            </p:txBody>
          </p:sp>
        </mc:Choice>
        <mc:Fallback xmlns="">
          <p:sp>
            <p:nvSpPr>
              <p:cNvPr id="29" name="TekstSylinder 28">
                <a:extLst>
                  <a:ext uri="{FF2B5EF4-FFF2-40B4-BE49-F238E27FC236}">
                    <a16:creationId xmlns:a16="http://schemas.microsoft.com/office/drawing/2014/main" id="{FAD62E66-4F7F-4D70-9F7C-8B46B1AE6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36" y="4258615"/>
                <a:ext cx="9065857" cy="2286139"/>
              </a:xfrm>
              <a:prstGeom prst="rect">
                <a:avLst/>
              </a:prstGeom>
              <a:blipFill>
                <a:blip r:embed="rId5"/>
                <a:stretch>
                  <a:fillRect l="-538" t="-1600" b="-346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kstSylinder 32">
            <a:extLst>
              <a:ext uri="{FF2B5EF4-FFF2-40B4-BE49-F238E27FC236}">
                <a16:creationId xmlns:a16="http://schemas.microsoft.com/office/drawing/2014/main" id="{CB7439D7-95D5-4EBF-AFB0-300A74735AF0}"/>
              </a:ext>
            </a:extLst>
          </p:cNvPr>
          <p:cNvSpPr txBox="1"/>
          <p:nvPr/>
        </p:nvSpPr>
        <p:spPr>
          <a:xfrm>
            <a:off x="2929073" y="2309471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00B0F0"/>
                </a:solidFill>
              </a:rPr>
              <a:t>thermophilic</a:t>
            </a:r>
            <a:endParaRPr lang="nb-NO" dirty="0">
              <a:solidFill>
                <a:srgbClr val="00B0F0"/>
              </a:solidFill>
            </a:endParaRPr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A7A00911-A0E6-4571-B5C9-BC6FFE8D3DE3}"/>
              </a:ext>
            </a:extLst>
          </p:cNvPr>
          <p:cNvSpPr txBox="1"/>
          <p:nvPr/>
        </p:nvSpPr>
        <p:spPr>
          <a:xfrm>
            <a:off x="4571999" y="2298015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thermophobic</a:t>
            </a:r>
            <a:endParaRPr lang="nb-NO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Thermophoretic</a:t>
            </a:r>
            <a:r>
              <a:rPr lang="nb-NO" dirty="0">
                <a:solidFill>
                  <a:srgbClr val="0070C0"/>
                </a:solidFill>
              </a:rPr>
              <a:t> force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427CE74-303E-4224-8D95-3BC5A7BA92B4}"/>
              </a:ext>
            </a:extLst>
          </p:cNvPr>
          <p:cNvSpPr txBox="1"/>
          <p:nvPr/>
        </p:nvSpPr>
        <p:spPr>
          <a:xfrm>
            <a:off x="2929073" y="2309471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00B0F0"/>
                </a:solidFill>
              </a:rPr>
              <a:t>thermophilic</a:t>
            </a:r>
            <a:endParaRPr lang="nb-NO" dirty="0">
              <a:solidFill>
                <a:srgbClr val="00B0F0"/>
              </a:solidFill>
            </a:endParaRPr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17C5CEF9-0433-42CB-B417-14350A3847FA}"/>
              </a:ext>
            </a:extLst>
          </p:cNvPr>
          <p:cNvSpPr txBox="1"/>
          <p:nvPr/>
        </p:nvSpPr>
        <p:spPr>
          <a:xfrm>
            <a:off x="4571999" y="2298015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thermophobic</a:t>
            </a:r>
            <a:endParaRPr lang="nb-NO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Sylinder 11">
                <a:extLst>
                  <a:ext uri="{FF2B5EF4-FFF2-40B4-BE49-F238E27FC236}">
                    <a16:creationId xmlns:a16="http://schemas.microsoft.com/office/drawing/2014/main" id="{1C095523-DEF2-4A3A-AC6C-521EA9D5A77F}"/>
                  </a:ext>
                </a:extLst>
              </p:cNvPr>
              <p:cNvSpPr txBox="1"/>
              <p:nvPr/>
            </p:nvSpPr>
            <p:spPr>
              <a:xfrm>
                <a:off x="2604656" y="1356986"/>
                <a:ext cx="3065776" cy="860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nb-NO" sz="2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f>
                            <m:fPr>
                              <m:ctrlPr>
                                <a:rPr lang="nb-NO" sz="2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nb-NO" sz="22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nb-NO" sz="22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nb-NO" sz="2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nb-NO" sz="2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nb-NO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b-NO" sz="22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nb-NO" sz="22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  <m:sup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nb-NO" sz="2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>
                        <m:fPr>
                          <m:ctrlPr>
                            <a:rPr lang="nb-NO" sz="2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220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sz="2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12" name="TekstSylinder 11">
                <a:extLst>
                  <a:ext uri="{FF2B5EF4-FFF2-40B4-BE49-F238E27FC236}">
                    <a16:creationId xmlns:a16="http://schemas.microsoft.com/office/drawing/2014/main" id="{1C095523-DEF2-4A3A-AC6C-521EA9D5A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56" y="1356986"/>
                <a:ext cx="3065776" cy="860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AB6215-CBFB-F360-FF9F-C47BF0DA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58" y="3547724"/>
            <a:ext cx="4877481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61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Thermophoretic</a:t>
            </a:r>
            <a:r>
              <a:rPr lang="nb-NO" dirty="0">
                <a:solidFill>
                  <a:srgbClr val="0070C0"/>
                </a:solidFill>
              </a:rPr>
              <a:t> force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427CE74-303E-4224-8D95-3BC5A7BA92B4}"/>
              </a:ext>
            </a:extLst>
          </p:cNvPr>
          <p:cNvSpPr txBox="1"/>
          <p:nvPr/>
        </p:nvSpPr>
        <p:spPr>
          <a:xfrm>
            <a:off x="2929073" y="2309471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00B0F0"/>
                </a:solidFill>
              </a:rPr>
              <a:t>thermophilic</a:t>
            </a:r>
            <a:endParaRPr lang="nb-NO" dirty="0">
              <a:solidFill>
                <a:srgbClr val="00B0F0"/>
              </a:solidFill>
            </a:endParaRPr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17C5CEF9-0433-42CB-B417-14350A3847FA}"/>
              </a:ext>
            </a:extLst>
          </p:cNvPr>
          <p:cNvSpPr txBox="1"/>
          <p:nvPr/>
        </p:nvSpPr>
        <p:spPr>
          <a:xfrm>
            <a:off x="4571999" y="2298015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thermophobic</a:t>
            </a:r>
            <a:endParaRPr lang="nb-NO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A52752C8-191F-47F6-928E-375F7D3DE016}"/>
              </a:ext>
            </a:extLst>
          </p:cNvPr>
          <p:cNvSpPr txBox="1"/>
          <p:nvPr/>
        </p:nvSpPr>
        <p:spPr>
          <a:xfrm>
            <a:off x="98538" y="3011219"/>
            <a:ext cx="8946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b-NO" sz="2200" dirty="0"/>
              <a:t>Experiments do show </a:t>
            </a:r>
            <a:r>
              <a:rPr lang="nb-NO" sz="2200" dirty="0" err="1"/>
              <a:t>thermophobic</a:t>
            </a:r>
            <a:r>
              <a:rPr lang="nb-NO" sz="2200" dirty="0"/>
              <a:t> motion at </a:t>
            </a:r>
            <a:r>
              <a:rPr lang="nb-NO" sz="2200" dirty="0" err="1"/>
              <a:t>high</a:t>
            </a:r>
            <a:r>
              <a:rPr lang="nb-NO" sz="2200" dirty="0"/>
              <a:t> </a:t>
            </a:r>
            <a:r>
              <a:rPr lang="nb-NO" sz="2200" dirty="0" err="1"/>
              <a:t>temperatures</a:t>
            </a:r>
            <a:r>
              <a:rPr lang="nb-NO" sz="2200" dirty="0"/>
              <a:t> and </a:t>
            </a:r>
            <a:r>
              <a:rPr lang="nb-NO" sz="2200" dirty="0" err="1"/>
              <a:t>thermophillic</a:t>
            </a:r>
            <a:r>
              <a:rPr lang="nb-NO" sz="2200" dirty="0"/>
              <a:t> motion at </a:t>
            </a:r>
            <a:r>
              <a:rPr lang="nb-NO" sz="2200" dirty="0" err="1"/>
              <a:t>low</a:t>
            </a:r>
            <a:r>
              <a:rPr lang="nb-NO" sz="2200" dirty="0"/>
              <a:t> </a:t>
            </a:r>
            <a:r>
              <a:rPr lang="nb-NO" sz="2200" dirty="0" err="1"/>
              <a:t>temperatures</a:t>
            </a:r>
            <a:r>
              <a:rPr lang="nb-NO" sz="2200" dirty="0"/>
              <a:t>.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5EBA6C88-34D1-445D-8697-67B01A80B379}"/>
              </a:ext>
            </a:extLst>
          </p:cNvPr>
          <p:cNvSpPr/>
          <p:nvPr/>
        </p:nvSpPr>
        <p:spPr>
          <a:xfrm>
            <a:off x="183661" y="4099073"/>
            <a:ext cx="8776677" cy="23391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nb-NO" sz="1400" dirty="0" err="1"/>
              <a:t>Putnam</a:t>
            </a:r>
            <a:r>
              <a:rPr lang="nb-NO" sz="1400" dirty="0"/>
              <a:t>, S. A. et al. </a:t>
            </a:r>
            <a:r>
              <a:rPr lang="en-US" sz="1400" dirty="0">
                <a:solidFill>
                  <a:srgbClr val="0070C0"/>
                </a:solidFill>
              </a:rPr>
              <a:t>Temperature Dependence of </a:t>
            </a:r>
            <a:r>
              <a:rPr lang="en-US" sz="1400" dirty="0" err="1">
                <a:solidFill>
                  <a:srgbClr val="0070C0"/>
                </a:solidFill>
              </a:rPr>
              <a:t>Thermodiffusion</a:t>
            </a:r>
            <a:r>
              <a:rPr lang="en-US" sz="1400" dirty="0">
                <a:solidFill>
                  <a:srgbClr val="0070C0"/>
                </a:solidFill>
              </a:rPr>
              <a:t> in Aqueous Suspensions of Charged Nanoparticles</a:t>
            </a:r>
            <a:r>
              <a:rPr lang="nb-NO" sz="1400" dirty="0"/>
              <a:t>. </a:t>
            </a:r>
            <a:r>
              <a:rPr lang="nb-NO" sz="1400" i="1" dirty="0" err="1"/>
              <a:t>Langmuir</a:t>
            </a:r>
            <a:r>
              <a:rPr lang="nb-NO" sz="1400" i="1" dirty="0"/>
              <a:t> </a:t>
            </a:r>
            <a:r>
              <a:rPr lang="nb-NO" sz="1400" b="1" dirty="0"/>
              <a:t>2007</a:t>
            </a:r>
            <a:r>
              <a:rPr lang="nb-NO" sz="1400" dirty="0"/>
              <a:t>, </a:t>
            </a:r>
            <a:r>
              <a:rPr lang="nb-NO" sz="1400" i="1" dirty="0"/>
              <a:t>23</a:t>
            </a:r>
            <a:r>
              <a:rPr lang="nb-NO" sz="1400" dirty="0"/>
              <a:t>, 9221.</a:t>
            </a:r>
          </a:p>
          <a:p>
            <a:pPr>
              <a:spcAft>
                <a:spcPts val="600"/>
              </a:spcAft>
            </a:pPr>
            <a:r>
              <a:rPr lang="nb-NO" sz="1400" dirty="0" err="1"/>
              <a:t>Iacopini</a:t>
            </a:r>
            <a:r>
              <a:rPr lang="nb-NO" sz="1400" dirty="0"/>
              <a:t> S.; Piazza, R. </a:t>
            </a:r>
            <a:r>
              <a:rPr lang="nb-NO" sz="1400" dirty="0" err="1">
                <a:solidFill>
                  <a:srgbClr val="0070C0"/>
                </a:solidFill>
              </a:rPr>
              <a:t>Thermophoresis</a:t>
            </a:r>
            <a:r>
              <a:rPr lang="nb-NO" sz="1400" dirty="0">
                <a:solidFill>
                  <a:srgbClr val="0070C0"/>
                </a:solidFill>
              </a:rPr>
              <a:t> in protein </a:t>
            </a:r>
            <a:r>
              <a:rPr lang="nb-NO" sz="1400" dirty="0" err="1">
                <a:solidFill>
                  <a:srgbClr val="0070C0"/>
                </a:solidFill>
              </a:rPr>
              <a:t>solutions</a:t>
            </a:r>
            <a:r>
              <a:rPr lang="nb-NO" sz="1400" dirty="0"/>
              <a:t>. </a:t>
            </a:r>
            <a:r>
              <a:rPr lang="nb-NO" sz="1400" i="1" dirty="0" err="1"/>
              <a:t>Europhys</a:t>
            </a:r>
            <a:r>
              <a:rPr lang="nb-NO" sz="1400" i="1" dirty="0"/>
              <a:t>. Lett. </a:t>
            </a:r>
            <a:r>
              <a:rPr lang="nb-NO" sz="1400" b="1" dirty="0"/>
              <a:t>2003</a:t>
            </a:r>
            <a:r>
              <a:rPr lang="nb-NO" sz="1400" dirty="0"/>
              <a:t>, 63, 247.</a:t>
            </a:r>
          </a:p>
          <a:p>
            <a:pPr>
              <a:spcAft>
                <a:spcPts val="600"/>
              </a:spcAft>
            </a:pPr>
            <a:r>
              <a:rPr lang="nb-NO" sz="1400" dirty="0"/>
              <a:t>Talbot, E. L. et al. </a:t>
            </a:r>
            <a:r>
              <a:rPr lang="en-US" sz="1400" dirty="0">
                <a:solidFill>
                  <a:srgbClr val="0070C0"/>
                </a:solidFill>
              </a:rPr>
              <a:t>Thermophoretic migration of vesicles depends on mean temperature and head group chemistry</a:t>
            </a:r>
            <a:r>
              <a:rPr lang="nb-NO" sz="1400" dirty="0"/>
              <a:t>. </a:t>
            </a:r>
            <a:r>
              <a:rPr lang="nb-NO" sz="1400" i="1" dirty="0"/>
              <a:t>Natur. </a:t>
            </a:r>
            <a:r>
              <a:rPr lang="nb-NO" sz="1400" i="1" dirty="0" err="1"/>
              <a:t>Comm</a:t>
            </a:r>
            <a:r>
              <a:rPr lang="nb-NO" sz="1400" i="1" dirty="0"/>
              <a:t>. </a:t>
            </a:r>
            <a:r>
              <a:rPr lang="nb-NO" sz="1400" b="1" dirty="0"/>
              <a:t>2017</a:t>
            </a:r>
            <a:r>
              <a:rPr lang="nb-NO" sz="1400" dirty="0"/>
              <a:t>, 8, 15351.</a:t>
            </a:r>
          </a:p>
          <a:p>
            <a:pPr>
              <a:spcAft>
                <a:spcPts val="600"/>
              </a:spcAft>
            </a:pPr>
            <a:r>
              <a:rPr lang="nb-NO" sz="1400" dirty="0"/>
              <a:t>Rita, R. et al. </a:t>
            </a:r>
            <a:r>
              <a:rPr lang="en-US" sz="1400" dirty="0">
                <a:solidFill>
                  <a:srgbClr val="0070C0"/>
                </a:solidFill>
              </a:rPr>
              <a:t>Thermally induced sign change of </a:t>
            </a:r>
            <a:r>
              <a:rPr lang="en-US" sz="1400" dirty="0" err="1">
                <a:solidFill>
                  <a:srgbClr val="0070C0"/>
                </a:solidFill>
              </a:rPr>
              <a:t>Soret</a:t>
            </a:r>
            <a:r>
              <a:rPr lang="en-US" sz="1400" dirty="0">
                <a:solidFill>
                  <a:srgbClr val="0070C0"/>
                </a:solidFill>
              </a:rPr>
              <a:t> coefficient for dilute and </a:t>
            </a:r>
            <a:r>
              <a:rPr lang="en-US" sz="1400" dirty="0" err="1">
                <a:solidFill>
                  <a:srgbClr val="0070C0"/>
                </a:solidFill>
              </a:rPr>
              <a:t>semidilute</a:t>
            </a:r>
            <a:r>
              <a:rPr lang="en-US" sz="1400" dirty="0">
                <a:solidFill>
                  <a:srgbClr val="0070C0"/>
                </a:solidFill>
              </a:rPr>
              <a:t> solutions of poly(</a:t>
            </a:r>
            <a:r>
              <a:rPr lang="en-US" sz="1400" i="1" dirty="0">
                <a:solidFill>
                  <a:srgbClr val="0070C0"/>
                </a:solidFill>
              </a:rPr>
              <a:t>N</a:t>
            </a:r>
            <a:r>
              <a:rPr lang="en-US" sz="1400" dirty="0">
                <a:solidFill>
                  <a:srgbClr val="0070C0"/>
                </a:solidFill>
              </a:rPr>
              <a:t>-isopropylacrylamide) in ethanol</a:t>
            </a:r>
            <a:r>
              <a:rPr lang="nb-NO" sz="1400" dirty="0"/>
              <a:t>. </a:t>
            </a:r>
            <a:r>
              <a:rPr lang="nb-NO" sz="1400" i="1" dirty="0"/>
              <a:t>J. </a:t>
            </a:r>
            <a:r>
              <a:rPr lang="nb-NO" sz="1400" i="1" dirty="0" err="1"/>
              <a:t>Chem</a:t>
            </a:r>
            <a:r>
              <a:rPr lang="nb-NO" sz="1400" i="1" dirty="0"/>
              <a:t>. </a:t>
            </a:r>
            <a:r>
              <a:rPr lang="nb-NO" sz="1400" i="1" dirty="0" err="1"/>
              <a:t>Phys</a:t>
            </a:r>
            <a:r>
              <a:rPr lang="nb-NO" sz="1400" i="1" dirty="0"/>
              <a:t>. </a:t>
            </a:r>
            <a:r>
              <a:rPr lang="nb-NO" sz="1400" b="1" dirty="0"/>
              <a:t>2004</a:t>
            </a:r>
            <a:r>
              <a:rPr lang="nb-NO" sz="1400" dirty="0"/>
              <a:t>, 121, 9140.</a:t>
            </a:r>
          </a:p>
          <a:p>
            <a:pPr>
              <a:spcAft>
                <a:spcPts val="600"/>
              </a:spcAft>
            </a:pPr>
            <a:r>
              <a:rPr lang="nb-NO" sz="1400" dirty="0" err="1"/>
              <a:t>Sugaya</a:t>
            </a:r>
            <a:r>
              <a:rPr lang="nb-NO" sz="1400" dirty="0"/>
              <a:t>, R. et al. </a:t>
            </a:r>
            <a:r>
              <a:rPr lang="en-US" sz="1400" dirty="0">
                <a:solidFill>
                  <a:srgbClr val="0070C0"/>
                </a:solidFill>
              </a:rPr>
              <a:t>Thermal Diffusion of Dextran in Aqueous Solutions in the Absence and the Presence of Urea</a:t>
            </a:r>
            <a:r>
              <a:rPr lang="nb-NO" sz="1400" dirty="0"/>
              <a:t>. </a:t>
            </a:r>
            <a:r>
              <a:rPr lang="nb-NO" sz="1400" i="1" dirty="0" err="1"/>
              <a:t>Biomacromolecules</a:t>
            </a:r>
            <a:r>
              <a:rPr lang="nb-NO" sz="1400" i="1" dirty="0"/>
              <a:t> </a:t>
            </a:r>
            <a:r>
              <a:rPr lang="nb-NO" sz="1400" b="1" dirty="0"/>
              <a:t>2006</a:t>
            </a:r>
            <a:r>
              <a:rPr lang="nb-NO" sz="1400" dirty="0"/>
              <a:t>, 7, 435.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Sylinder 11">
                <a:extLst>
                  <a:ext uri="{FF2B5EF4-FFF2-40B4-BE49-F238E27FC236}">
                    <a16:creationId xmlns:a16="http://schemas.microsoft.com/office/drawing/2014/main" id="{1C095523-DEF2-4A3A-AC6C-521EA9D5A77F}"/>
                  </a:ext>
                </a:extLst>
              </p:cNvPr>
              <p:cNvSpPr txBox="1"/>
              <p:nvPr/>
            </p:nvSpPr>
            <p:spPr>
              <a:xfrm>
                <a:off x="2604656" y="1356986"/>
                <a:ext cx="3065776" cy="860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b-NO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nb-NO" sz="2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f>
                            <m:fPr>
                              <m:ctrlPr>
                                <a:rPr lang="nb-NO" sz="2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nb-NO" sz="22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nb-NO" sz="22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nb-NO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nb-NO" sz="2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nb-NO" sz="2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nb-NO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b-NO" sz="22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nb-NO" sz="22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  <m:sup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sz="2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nb-NO" sz="2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>
                        <m:fPr>
                          <m:ctrlPr>
                            <a:rPr lang="nb-NO" sz="2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220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sz="2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12" name="TekstSylinder 11">
                <a:extLst>
                  <a:ext uri="{FF2B5EF4-FFF2-40B4-BE49-F238E27FC236}">
                    <a16:creationId xmlns:a16="http://schemas.microsoft.com/office/drawing/2014/main" id="{1C095523-DEF2-4A3A-AC6C-521EA9D5A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56" y="1356986"/>
                <a:ext cx="3065776" cy="860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48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0070C0"/>
                </a:solidFill>
              </a:rPr>
              <a:t>(rough) </a:t>
            </a:r>
            <a:r>
              <a:rPr lang="nb-NO" dirty="0" err="1">
                <a:solidFill>
                  <a:srgbClr val="0070C0"/>
                </a:solidFill>
              </a:rPr>
              <a:t>Outline</a:t>
            </a: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83492" y="303876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683492" y="402705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683492" y="5001489"/>
            <a:ext cx="2586182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/>
          <p:cNvSpPr/>
          <p:nvPr/>
        </p:nvSpPr>
        <p:spPr>
          <a:xfrm>
            <a:off x="1020618" y="3410456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/>
          <p:cNvSpPr/>
          <p:nvPr/>
        </p:nvSpPr>
        <p:spPr>
          <a:xfrm>
            <a:off x="1020618" y="4241593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ktangel 17"/>
          <p:cNvSpPr/>
          <p:nvPr/>
        </p:nvSpPr>
        <p:spPr>
          <a:xfrm>
            <a:off x="1020617" y="5163125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ktangel 18"/>
          <p:cNvSpPr/>
          <p:nvPr/>
        </p:nvSpPr>
        <p:spPr>
          <a:xfrm>
            <a:off x="683491" y="2883024"/>
            <a:ext cx="1000033" cy="2611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Plassholder for innhold 2"/>
          <p:cNvSpPr>
            <a:spLocks noGrp="1"/>
          </p:cNvSpPr>
          <p:nvPr>
            <p:ph idx="1"/>
          </p:nvPr>
        </p:nvSpPr>
        <p:spPr>
          <a:xfrm>
            <a:off x="457199" y="1600201"/>
            <a:ext cx="7439891" cy="4143894"/>
          </a:xfrm>
        </p:spPr>
        <p:txBody>
          <a:bodyPr>
            <a:normAutofit/>
          </a:bodyPr>
          <a:lstStyle/>
          <a:p>
            <a:r>
              <a:rPr lang="nb-NO" dirty="0" err="1">
                <a:solidFill>
                  <a:srgbClr val="0070C0"/>
                </a:solidFill>
              </a:rPr>
              <a:t>Thermophoresis</a:t>
            </a:r>
            <a:endParaRPr lang="nb-NO" dirty="0">
              <a:solidFill>
                <a:srgbClr val="0070C0"/>
              </a:solidFill>
            </a:endParaRPr>
          </a:p>
          <a:p>
            <a:pPr lvl="1"/>
            <a:r>
              <a:rPr lang="nb-NO" dirty="0">
                <a:solidFill>
                  <a:srgbClr val="0070C0"/>
                </a:solidFill>
              </a:rPr>
              <a:t>Negative </a:t>
            </a:r>
            <a:r>
              <a:rPr lang="nb-NO" dirty="0" err="1">
                <a:solidFill>
                  <a:srgbClr val="0070C0"/>
                </a:solidFill>
              </a:rPr>
              <a:t>thermophoresis</a:t>
            </a:r>
            <a:endParaRPr lang="nb-NO" dirty="0">
              <a:solidFill>
                <a:srgbClr val="0070C0"/>
              </a:solidFill>
            </a:endParaRPr>
          </a:p>
          <a:p>
            <a:r>
              <a:rPr lang="nb-NO" dirty="0" err="1">
                <a:solidFill>
                  <a:srgbClr val="0070C0"/>
                </a:solidFill>
              </a:rPr>
              <a:t>Strong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coupling</a:t>
            </a:r>
            <a:endParaRPr lang="nb-NO" dirty="0">
              <a:solidFill>
                <a:srgbClr val="0070C0"/>
              </a:solidFill>
            </a:endParaRPr>
          </a:p>
          <a:p>
            <a:r>
              <a:rPr lang="nb-NO" dirty="0" err="1">
                <a:solidFill>
                  <a:srgbClr val="0070C0"/>
                </a:solidFill>
              </a:rPr>
              <a:t>Internal</a:t>
            </a:r>
            <a:r>
              <a:rPr lang="nb-NO" dirty="0">
                <a:solidFill>
                  <a:srgbClr val="0070C0"/>
                </a:solidFill>
              </a:rPr>
              <a:t> vs. </a:t>
            </a:r>
            <a:r>
              <a:rPr lang="nb-NO" dirty="0" err="1">
                <a:solidFill>
                  <a:srgbClr val="0070C0"/>
                </a:solidFill>
              </a:rPr>
              <a:t>free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energy</a:t>
            </a:r>
            <a:endParaRPr lang="nb-NO" dirty="0">
              <a:solidFill>
                <a:srgbClr val="0070C0"/>
              </a:solidFill>
            </a:endParaRPr>
          </a:p>
          <a:p>
            <a:r>
              <a:rPr lang="nb-NO" dirty="0" err="1">
                <a:solidFill>
                  <a:srgbClr val="0070C0"/>
                </a:solidFill>
              </a:rPr>
              <a:t>Thermophoretic</a:t>
            </a:r>
            <a:r>
              <a:rPr lang="nb-NO" dirty="0">
                <a:solidFill>
                  <a:srgbClr val="0070C0"/>
                </a:solidFill>
              </a:rPr>
              <a:t> force</a:t>
            </a:r>
          </a:p>
          <a:p>
            <a:r>
              <a:rPr lang="nb-NO" dirty="0" err="1">
                <a:solidFill>
                  <a:srgbClr val="0070C0"/>
                </a:solidFill>
              </a:rPr>
              <a:t>Example</a:t>
            </a:r>
            <a:endParaRPr lang="nb-NO" dirty="0">
              <a:solidFill>
                <a:srgbClr val="0070C0"/>
              </a:solidFill>
            </a:endParaRPr>
          </a:p>
          <a:p>
            <a:r>
              <a:rPr lang="nb-NO" dirty="0" err="1">
                <a:solidFill>
                  <a:srgbClr val="0070C0"/>
                </a:solidFill>
              </a:rPr>
              <a:t>Conclusion</a:t>
            </a:r>
            <a:endParaRPr lang="nb-NO" dirty="0">
              <a:solidFill>
                <a:srgbClr val="0070C0"/>
              </a:solidFill>
            </a:endParaRPr>
          </a:p>
          <a:p>
            <a:r>
              <a:rPr lang="nb-NO" dirty="0" err="1">
                <a:solidFill>
                  <a:srgbClr val="0070C0"/>
                </a:solidFill>
              </a:rPr>
              <a:t>Some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applications</a:t>
            </a:r>
            <a:endParaRPr lang="nb-NO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53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Reversal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temperature</a:t>
            </a: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83492" y="303876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683492" y="5001489"/>
            <a:ext cx="2586182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1020618" y="3410456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1020618" y="4241593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1020617" y="5163125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956468CD-EE57-44FC-A3DA-41CBDDA2675C}"/>
              </a:ext>
            </a:extLst>
          </p:cNvPr>
          <p:cNvSpPr txBox="1">
            <a:spLocks/>
          </p:cNvSpPr>
          <p:nvPr/>
        </p:nvSpPr>
        <p:spPr>
          <a:xfrm>
            <a:off x="683492" y="1319842"/>
            <a:ext cx="8322486" cy="4929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Polystyrene </a:t>
            </a: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particles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r>
              <a:rPr kumimoji="0" lang="nb-NO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</a:t>
            </a:r>
            <a:endParaRPr lang="nb-NO" sz="1600" dirty="0">
              <a:solidFill>
                <a:prstClr val="black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nb-NO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Langmuir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23, 9221 (2007)]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Ionic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micelles: 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lang="nb-NO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Eur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Phys. J. E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19, 59 (2006)]</a:t>
            </a: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Lysozome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proteins: ~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r>
              <a:rPr kumimoji="0" lang="nb-NO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nb-NO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Langmuir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23, 9221 (2007); </a:t>
            </a: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Eur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Phys. J. E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19, 59 (2006); </a:t>
            </a: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Europhys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lang="fr-F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Lett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63, 247 (2003)]</a:t>
            </a: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Dextran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45</a:t>
            </a:r>
            <a:r>
              <a:rPr kumimoji="0" lang="nb-NO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nb-NO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Biomacromolecules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7,435 (2006)]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Vesicles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r>
              <a:rPr kumimoji="0" lang="nb-NO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</a:t>
            </a:r>
            <a:r>
              <a:rPr kumimoji="0" lang="nb-NO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Nat. Commun.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8, 15351 (2017)]</a:t>
            </a: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(N-</a:t>
            </a: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isopropylacrylamide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in </a:t>
            </a: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ethanol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34</a:t>
            </a:r>
            <a:r>
              <a:rPr kumimoji="0" lang="nb-NO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de-DE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J. Chem. Phys.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121, 9140 (2004)]</a:t>
            </a: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ekstSylinder 6">
            <a:extLst>
              <a:ext uri="{FF2B5EF4-FFF2-40B4-BE49-F238E27FC236}">
                <a16:creationId xmlns:a16="http://schemas.microsoft.com/office/drawing/2014/main" id="{75E8F760-F656-49B5-A7AD-2C2AD3E04169}"/>
              </a:ext>
            </a:extLst>
          </p:cNvPr>
          <p:cNvSpPr txBox="1"/>
          <p:nvPr/>
        </p:nvSpPr>
        <p:spPr>
          <a:xfrm>
            <a:off x="7660104" y="1666302"/>
            <a:ext cx="44335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Force</a:t>
            </a:r>
            <a:endParaRPr lang="nb-NO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Rett pilkobling 4">
            <a:extLst>
              <a:ext uri="{FF2B5EF4-FFF2-40B4-BE49-F238E27FC236}">
                <a16:creationId xmlns:a16="http://schemas.microsoft.com/office/drawing/2014/main" id="{46E304C1-84F9-4C11-89E7-3A6D155B6E3B}"/>
              </a:ext>
            </a:extLst>
          </p:cNvPr>
          <p:cNvCxnSpPr>
            <a:cxnSpLocks/>
          </p:cNvCxnSpPr>
          <p:nvPr/>
        </p:nvCxnSpPr>
        <p:spPr>
          <a:xfrm flipH="1">
            <a:off x="7717700" y="1682068"/>
            <a:ext cx="259798" cy="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Bilde 13">
            <a:extLst>
              <a:ext uri="{FF2B5EF4-FFF2-40B4-BE49-F238E27FC236}">
                <a16:creationId xmlns:a16="http://schemas.microsoft.com/office/drawing/2014/main" id="{A9355576-274A-4971-AF63-9481E4C2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34" y="1434159"/>
            <a:ext cx="359696" cy="215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A4FCA2-9C4E-5FFA-7829-1ABCC8562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761" y="1319842"/>
            <a:ext cx="3096331" cy="133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880FB480-DC66-34BD-5D41-ECC88029B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3246C5-53E6-E36F-80FC-A1351BF52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476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4AA136-31E9-421B-B708-0D9BE655C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05026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8395960-6000-9859-E4AB-C97EB59D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214926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35013C5-EF78-3E0A-E79C-02984E5986E3}"/>
              </a:ext>
            </a:extLst>
          </p:cNvPr>
          <p:cNvSpPr txBox="1">
            <a:spLocks/>
          </p:cNvSpPr>
          <p:nvPr/>
        </p:nvSpPr>
        <p:spPr>
          <a:xfrm>
            <a:off x="457200" y="5676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Electronic </a:t>
            </a: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structure</a:t>
            </a: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calculation</a:t>
            </a: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:</a:t>
            </a:r>
            <a:b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Glycine</a:t>
            </a: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in water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11533-BF08-C437-CC22-EDB4130EB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97" y="2187590"/>
            <a:ext cx="2762749" cy="2353453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4A45D5-F193-FAC9-E3BC-FA2EA7E25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18" y="1869739"/>
            <a:ext cx="4179352" cy="37556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1D555-6FFF-68A2-6A57-99714ADD8EF5}"/>
              </a:ext>
            </a:extLst>
          </p:cNvPr>
          <p:cNvSpPr txBox="1"/>
          <p:nvPr/>
        </p:nvSpPr>
        <p:spPr>
          <a:xfrm>
            <a:off x="3251046" y="5440745"/>
            <a:ext cx="251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Proteinogenic</a:t>
            </a:r>
            <a:r>
              <a:rPr lang="nb-NO" dirty="0"/>
              <a:t> aminoacid</a:t>
            </a:r>
          </a:p>
        </p:txBody>
      </p:sp>
    </p:spTree>
    <p:extLst>
      <p:ext uri="{BB962C8B-B14F-4D97-AF65-F5344CB8AC3E}">
        <p14:creationId xmlns:p14="http://schemas.microsoft.com/office/powerpoint/2010/main" val="3626890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880FB480-DC66-34BD-5D41-ECC88029B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3246C5-53E6-E36F-80FC-A1351BF52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64" y="284169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4AA136-31E9-421B-B708-0D9BE655C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64" y="5099117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8395960-6000-9859-E4AB-C97EB59D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214926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35013C5-EF78-3E0A-E79C-02984E5986E3}"/>
              </a:ext>
            </a:extLst>
          </p:cNvPr>
          <p:cNvSpPr txBox="1">
            <a:spLocks/>
          </p:cNvSpPr>
          <p:nvPr/>
        </p:nvSpPr>
        <p:spPr>
          <a:xfrm>
            <a:off x="457200" y="5676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Electronic </a:t>
            </a: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structure</a:t>
            </a: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calculation</a:t>
            </a: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:</a:t>
            </a:r>
            <a:b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Glycine</a:t>
            </a: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in water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46392-0EA5-BC3B-EC6F-870CAC90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9" y="2201896"/>
            <a:ext cx="3283960" cy="3462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B5888-F902-EEF5-E0FE-7EAE7CCC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751" y="2214642"/>
            <a:ext cx="2893254" cy="34494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58C6B5-0A08-C96E-61D9-77B212D18414}"/>
              </a:ext>
            </a:extLst>
          </p:cNvPr>
          <p:cNvSpPr txBox="1"/>
          <p:nvPr/>
        </p:nvSpPr>
        <p:spPr>
          <a:xfrm>
            <a:off x="2374639" y="5830693"/>
            <a:ext cx="73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Low</a:t>
            </a:r>
            <a:r>
              <a:rPr lang="nb-NO" dirty="0"/>
              <a:t> 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A7E98-96F2-94DE-485E-D40C65A0800E}"/>
              </a:ext>
            </a:extLst>
          </p:cNvPr>
          <p:cNvSpPr txBox="1"/>
          <p:nvPr/>
        </p:nvSpPr>
        <p:spPr>
          <a:xfrm>
            <a:off x="6285578" y="5830693"/>
            <a:ext cx="85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Hight</a:t>
            </a:r>
            <a:r>
              <a:rPr lang="nb-NO" dirty="0"/>
              <a:t> T</a:t>
            </a:r>
          </a:p>
        </p:txBody>
      </p:sp>
    </p:spTree>
    <p:extLst>
      <p:ext uri="{BB962C8B-B14F-4D97-AF65-F5344CB8AC3E}">
        <p14:creationId xmlns:p14="http://schemas.microsoft.com/office/powerpoint/2010/main" val="289247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880FB480-DC66-34BD-5D41-ECC88029B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3246C5-53E6-E36F-80FC-A1351BF52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9476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4AA136-31E9-421B-B708-0D9BE655C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05026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8395960-6000-9859-E4AB-C97EB59D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214926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35013C5-EF78-3E0A-E79C-02984E5986E3}"/>
              </a:ext>
            </a:extLst>
          </p:cNvPr>
          <p:cNvSpPr txBox="1">
            <a:spLocks/>
          </p:cNvSpPr>
          <p:nvPr/>
        </p:nvSpPr>
        <p:spPr>
          <a:xfrm>
            <a:off x="457200" y="5676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Electronic </a:t>
            </a: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structure</a:t>
            </a: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calculation</a:t>
            </a: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:</a:t>
            </a:r>
            <a:b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Glycine</a:t>
            </a: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in water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060B0-3ACA-9AB8-A33B-B786EE66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" y="2007903"/>
            <a:ext cx="7849695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93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D7E0CD-8524-2EDF-69D7-54FC55A3F196}"/>
                  </a:ext>
                </a:extLst>
              </p:cNvPr>
              <p:cNvSpPr txBox="1"/>
              <p:nvPr/>
            </p:nvSpPr>
            <p:spPr>
              <a:xfrm>
                <a:off x="294935" y="5472209"/>
                <a:ext cx="476450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Low T: Implicit water solvent with explicit water</a:t>
                </a:r>
              </a:p>
              <a:p>
                <a:pPr algn="ctr" defTabSz="685800"/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=1732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D7E0CD-8524-2EDF-69D7-54FC55A3F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35" y="5472209"/>
                <a:ext cx="4764502" cy="507831"/>
              </a:xfrm>
              <a:prstGeom prst="rect">
                <a:avLst/>
              </a:prstGeom>
              <a:blipFill>
                <a:blip r:embed="rId6"/>
                <a:stretch>
                  <a:fillRect t="-2410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878940-2487-6C50-CC9D-B733E0F7B7D1}"/>
                  </a:ext>
                </a:extLst>
              </p:cNvPr>
              <p:cNvSpPr txBox="1"/>
              <p:nvPr/>
            </p:nvSpPr>
            <p:spPr>
              <a:xfrm>
                <a:off x="5139842" y="5494541"/>
                <a:ext cx="288721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High T: Implicit water solvent</a:t>
                </a:r>
              </a:p>
              <a:p>
                <a:pPr algn="ctr" defTabSz="685800"/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=1663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878940-2487-6C50-CC9D-B733E0F7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42" y="5494541"/>
                <a:ext cx="2887217" cy="507831"/>
              </a:xfrm>
              <a:prstGeom prst="rect">
                <a:avLst/>
              </a:prstGeom>
              <a:blipFill>
                <a:blip r:embed="rId7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tel 1">
            <a:extLst>
              <a:ext uri="{FF2B5EF4-FFF2-40B4-BE49-F238E27FC236}">
                <a16:creationId xmlns:a16="http://schemas.microsoft.com/office/drawing/2014/main" id="{BB58BA3F-4FE2-DFA4-4998-187A4AD620E4}"/>
              </a:ext>
            </a:extLst>
          </p:cNvPr>
          <p:cNvSpPr txBox="1">
            <a:spLocks/>
          </p:cNvSpPr>
          <p:nvPr/>
        </p:nvSpPr>
        <p:spPr>
          <a:xfrm>
            <a:off x="457200" y="5676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Electronic </a:t>
            </a: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structure</a:t>
            </a: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calculation</a:t>
            </a: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:</a:t>
            </a:r>
            <a:b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nb-N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Glycine</a:t>
            </a:r>
            <a:endParaRPr kumimoji="0" lang="nb-NO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3" name="Spartan '14 - glycine with 5 waters (Rodrig_config_1)_M0001 (NTNU Programfarm) 2023-05-25 11-34-11">
            <a:hlinkClick r:id="" action="ppaction://media"/>
            <a:extLst>
              <a:ext uri="{FF2B5EF4-FFF2-40B4-BE49-F238E27FC236}">
                <a16:creationId xmlns:a16="http://schemas.microsoft.com/office/drawing/2014/main" id="{BE4D6E6D-8E10-C03C-0108-8E3E91476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4821" t="11514" r="35836" b="25896"/>
          <a:stretch/>
        </p:blipFill>
        <p:spPr>
          <a:xfrm>
            <a:off x="831125" y="2149096"/>
            <a:ext cx="3600000" cy="3132000"/>
          </a:xfrm>
          <a:prstGeom prst="rect">
            <a:avLst/>
          </a:prstGeom>
        </p:spPr>
      </p:pic>
      <p:pic>
        <p:nvPicPr>
          <p:cNvPr id="6" name="Spartan '14 - glycine (high temperature)_M0001 (NTNU Programfarm) 2023-05-25 12-12-20">
            <a:hlinkClick r:id="" action="ppaction://media"/>
            <a:extLst>
              <a:ext uri="{FF2B5EF4-FFF2-40B4-BE49-F238E27FC236}">
                <a16:creationId xmlns:a16="http://schemas.microsoft.com/office/drawing/2014/main" id="{9CF497B7-BB01-8F11-43C0-77188CADFC4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5781" t="12566" r="33658" b="25524"/>
          <a:stretch/>
        </p:blipFill>
        <p:spPr>
          <a:xfrm>
            <a:off x="4639451" y="2167096"/>
            <a:ext cx="3708000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2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88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3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5676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b-NO" dirty="0">
                <a:solidFill>
                  <a:srgbClr val="0070C0"/>
                </a:solidFill>
              </a:rPr>
              <a:t>Model:</a:t>
            </a:r>
            <a:br>
              <a:rPr lang="nb-NO" dirty="0">
                <a:solidFill>
                  <a:srgbClr val="0070C0"/>
                </a:solidFill>
              </a:rPr>
            </a:br>
            <a:r>
              <a:rPr lang="nb-NO" dirty="0" err="1">
                <a:solidFill>
                  <a:srgbClr val="0070C0"/>
                </a:solidFill>
              </a:rPr>
              <a:t>Harmonic</a:t>
            </a:r>
            <a:r>
              <a:rPr lang="nb-NO" dirty="0">
                <a:solidFill>
                  <a:srgbClr val="0070C0"/>
                </a:solidFill>
              </a:rPr>
              <a:t> oscillator </a:t>
            </a:r>
            <a:r>
              <a:rPr lang="nb-NO" dirty="0" err="1">
                <a:solidFill>
                  <a:srgbClr val="0070C0"/>
                </a:solidFill>
              </a:rPr>
              <a:t>coupled</a:t>
            </a:r>
            <a:r>
              <a:rPr lang="nb-NO" dirty="0">
                <a:solidFill>
                  <a:srgbClr val="0070C0"/>
                </a:solidFill>
              </a:rPr>
              <a:t> to </a:t>
            </a:r>
            <a:r>
              <a:rPr lang="nb-NO" dirty="0" err="1">
                <a:solidFill>
                  <a:srgbClr val="0070C0"/>
                </a:solidFill>
              </a:rPr>
              <a:t>the</a:t>
            </a:r>
            <a:r>
              <a:rPr lang="nb-NO" dirty="0">
                <a:solidFill>
                  <a:srgbClr val="0070C0"/>
                </a:solidFill>
              </a:rPr>
              <a:t> heat </a:t>
            </a:r>
            <a:r>
              <a:rPr lang="nb-NO" dirty="0" err="1">
                <a:solidFill>
                  <a:srgbClr val="0070C0"/>
                </a:solidFill>
              </a:rPr>
              <a:t>bath</a:t>
            </a: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8" name="TekstSylinder 14">
            <a:extLst>
              <a:ext uri="{FF2B5EF4-FFF2-40B4-BE49-F238E27FC236}">
                <a16:creationId xmlns:a16="http://schemas.microsoft.com/office/drawing/2014/main" id="{E21E8CAA-5880-43C5-BA47-1DB89FF66C3C}"/>
              </a:ext>
            </a:extLst>
          </p:cNvPr>
          <p:cNvSpPr txBox="1"/>
          <p:nvPr/>
        </p:nvSpPr>
        <p:spPr>
          <a:xfrm>
            <a:off x="581004" y="2129003"/>
            <a:ext cx="84077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Proteins </a:t>
            </a:r>
            <a:r>
              <a:rPr lang="nb-NO" dirty="0" err="1"/>
              <a:t>may</a:t>
            </a:r>
            <a:r>
              <a:rPr lang="nb-NO" dirty="0"/>
              <a:t> be </a:t>
            </a:r>
            <a:r>
              <a:rPr lang="nb-NO" dirty="0" err="1"/>
              <a:t>modelled</a:t>
            </a:r>
            <a:r>
              <a:rPr lang="nb-NO" dirty="0"/>
              <a:t> as a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harmonic</a:t>
            </a:r>
            <a:r>
              <a:rPr lang="nb-NO" dirty="0"/>
              <a:t> oscillators [</a:t>
            </a:r>
            <a:r>
              <a:rPr lang="nb-NO" i="1" dirty="0"/>
              <a:t>Protein </a:t>
            </a:r>
            <a:r>
              <a:rPr lang="nb-NO" i="1" dirty="0" err="1"/>
              <a:t>Sci</a:t>
            </a:r>
            <a:r>
              <a:rPr lang="nb-NO" i="1" dirty="0"/>
              <a:t>. </a:t>
            </a:r>
            <a:r>
              <a:rPr lang="nb-NO" dirty="0"/>
              <a:t>14, 633 (2005)].</a:t>
            </a:r>
          </a:p>
          <a:p>
            <a:endParaRPr lang="nb-NO" dirty="0"/>
          </a:p>
          <a:p>
            <a:r>
              <a:rPr lang="nb-NO" dirty="0"/>
              <a:t>Models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proposed</a:t>
            </a:r>
            <a:r>
              <a:rPr lang="nb-NO" dirty="0"/>
              <a:t> to </a:t>
            </a:r>
            <a:r>
              <a:rPr lang="nb-NO" dirty="0" err="1"/>
              <a:t>treat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heat </a:t>
            </a:r>
            <a:r>
              <a:rPr lang="nb-NO" dirty="0" err="1"/>
              <a:t>bath</a:t>
            </a:r>
            <a:r>
              <a:rPr lang="nb-NO" dirty="0"/>
              <a:t> as a </a:t>
            </a:r>
            <a:r>
              <a:rPr lang="nb-NO" dirty="0" err="1"/>
              <a:t>large</a:t>
            </a:r>
            <a:r>
              <a:rPr lang="nb-NO" dirty="0"/>
              <a:t> </a:t>
            </a:r>
            <a:r>
              <a:rPr lang="nb-NO" dirty="0" err="1"/>
              <a:t>collection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oscillators </a:t>
            </a:r>
            <a:r>
              <a:rPr lang="nb-NO" dirty="0" err="1"/>
              <a:t>coupled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particle</a:t>
            </a:r>
            <a:r>
              <a:rPr lang="nb-NO" dirty="0"/>
              <a:t> in </a:t>
            </a:r>
            <a:r>
              <a:rPr lang="nb-NO" dirty="0" err="1"/>
              <a:t>solution</a:t>
            </a:r>
            <a:r>
              <a:rPr lang="nb-NO" dirty="0"/>
              <a:t> [</a:t>
            </a:r>
            <a:r>
              <a:rPr lang="en-US" i="1" dirty="0"/>
              <a:t>Phys. Rep. </a:t>
            </a:r>
            <a:r>
              <a:rPr lang="en-US" dirty="0"/>
              <a:t>168, 115 (1988)</a:t>
            </a:r>
            <a:r>
              <a:rPr lang="nb-NO" dirty="0"/>
              <a:t>, </a:t>
            </a:r>
            <a:r>
              <a:rPr lang="nb-NO" i="1" dirty="0" err="1"/>
              <a:t>Stoch</a:t>
            </a:r>
            <a:r>
              <a:rPr lang="nb-NO" i="1" dirty="0"/>
              <a:t>. Dyn. </a:t>
            </a:r>
            <a:r>
              <a:rPr lang="nb-NO" dirty="0"/>
              <a:t>02, 533 (2002)].</a:t>
            </a:r>
          </a:p>
          <a:p>
            <a:endParaRPr lang="nb-NO" dirty="0"/>
          </a:p>
          <a:p>
            <a:r>
              <a:rPr lang="nb-NO" dirty="0" err="1"/>
              <a:t>Coupling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oscillators </a:t>
            </a:r>
            <a:r>
              <a:rPr lang="nb-NO" dirty="0" err="1"/>
              <a:t>occurs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allowed</a:t>
            </a:r>
            <a:r>
              <a:rPr lang="nb-NO" dirty="0"/>
              <a:t> to </a:t>
            </a:r>
            <a:r>
              <a:rPr lang="nb-NO" dirty="0" err="1"/>
              <a:t>interact</a:t>
            </a:r>
            <a:r>
              <a:rPr lang="nb-NO" dirty="0"/>
              <a:t> and </a:t>
            </a:r>
            <a:r>
              <a:rPr lang="nb-NO" dirty="0" err="1"/>
              <a:t>exchange</a:t>
            </a:r>
            <a:r>
              <a:rPr lang="nb-NO" dirty="0"/>
              <a:t> </a:t>
            </a:r>
            <a:r>
              <a:rPr lang="nb-NO" dirty="0" err="1"/>
              <a:t>energy</a:t>
            </a:r>
            <a:r>
              <a:rPr lang="nb-NO" dirty="0"/>
              <a:t>.</a:t>
            </a:r>
          </a:p>
          <a:p>
            <a:r>
              <a:rPr lang="nb-NO" dirty="0"/>
              <a:t>The </a:t>
            </a:r>
            <a:r>
              <a:rPr lang="nb-NO" dirty="0" err="1"/>
              <a:t>spectrum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system is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modified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vibrational</a:t>
            </a:r>
            <a:r>
              <a:rPr lang="nb-NO" dirty="0"/>
              <a:t> </a:t>
            </a:r>
            <a:r>
              <a:rPr lang="nb-NO" dirty="0" err="1"/>
              <a:t>frequencies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differ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original oscillator modes [</a:t>
            </a:r>
            <a:r>
              <a:rPr lang="en-US" i="1" dirty="0"/>
              <a:t>Rep. Prog. Phys. </a:t>
            </a:r>
            <a:r>
              <a:rPr lang="en-US" dirty="0"/>
              <a:t>78, 013901 (2015)].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Weak</a:t>
            </a:r>
            <a:r>
              <a:rPr lang="nb-NO" dirty="0"/>
              <a:t> </a:t>
            </a:r>
            <a:r>
              <a:rPr lang="nb-NO" dirty="0" err="1"/>
              <a:t>coupling</a:t>
            </a:r>
            <a:r>
              <a:rPr lang="nb-NO" dirty="0"/>
              <a:t>: </a:t>
            </a:r>
            <a:r>
              <a:rPr lang="nb-NO" dirty="0" err="1"/>
              <a:t>frequency</a:t>
            </a:r>
            <a:r>
              <a:rPr lang="nb-NO" dirty="0"/>
              <a:t> </a:t>
            </a:r>
            <a:r>
              <a:rPr lang="nb-NO" dirty="0" err="1"/>
              <a:t>modifications</a:t>
            </a:r>
            <a:r>
              <a:rPr lang="nb-NO" dirty="0"/>
              <a:t> negligible.</a:t>
            </a:r>
          </a:p>
          <a:p>
            <a:r>
              <a:rPr lang="nb-NO" dirty="0" err="1"/>
              <a:t>Strong</a:t>
            </a:r>
            <a:r>
              <a:rPr lang="nb-NO" dirty="0"/>
              <a:t> </a:t>
            </a:r>
            <a:r>
              <a:rPr lang="nb-NO" dirty="0" err="1"/>
              <a:t>coupling</a:t>
            </a:r>
            <a:r>
              <a:rPr lang="nb-NO" dirty="0"/>
              <a:t>: </a:t>
            </a:r>
            <a:r>
              <a:rPr lang="nb-NO" dirty="0" err="1"/>
              <a:t>frequency</a:t>
            </a:r>
            <a:r>
              <a:rPr lang="nb-NO" dirty="0"/>
              <a:t> </a:t>
            </a:r>
            <a:r>
              <a:rPr lang="nb-NO" dirty="0" err="1"/>
              <a:t>modifications</a:t>
            </a:r>
            <a:r>
              <a:rPr lang="nb-NO" dirty="0"/>
              <a:t> </a:t>
            </a:r>
            <a:r>
              <a:rPr lang="nb-NO" dirty="0" err="1"/>
              <a:t>significant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93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5676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b-NO" dirty="0">
                <a:solidFill>
                  <a:srgbClr val="0070C0"/>
                </a:solidFill>
              </a:rPr>
              <a:t>Model:</a:t>
            </a:r>
            <a:br>
              <a:rPr lang="nb-NO" dirty="0">
                <a:solidFill>
                  <a:srgbClr val="0070C0"/>
                </a:solidFill>
              </a:rPr>
            </a:br>
            <a:r>
              <a:rPr lang="nb-NO" dirty="0" err="1">
                <a:solidFill>
                  <a:srgbClr val="0070C0"/>
                </a:solidFill>
              </a:rPr>
              <a:t>Harmonic</a:t>
            </a:r>
            <a:r>
              <a:rPr lang="nb-NO" dirty="0">
                <a:solidFill>
                  <a:srgbClr val="0070C0"/>
                </a:solidFill>
              </a:rPr>
              <a:t> oscillator </a:t>
            </a:r>
            <a:r>
              <a:rPr lang="nb-NO" dirty="0" err="1">
                <a:solidFill>
                  <a:srgbClr val="0070C0"/>
                </a:solidFill>
              </a:rPr>
              <a:t>coupled</a:t>
            </a:r>
            <a:r>
              <a:rPr lang="nb-NO" dirty="0">
                <a:solidFill>
                  <a:srgbClr val="0070C0"/>
                </a:solidFill>
              </a:rPr>
              <a:t> to </a:t>
            </a:r>
            <a:r>
              <a:rPr lang="nb-NO" dirty="0" err="1">
                <a:solidFill>
                  <a:srgbClr val="0070C0"/>
                </a:solidFill>
              </a:rPr>
              <a:t>the</a:t>
            </a:r>
            <a:r>
              <a:rPr lang="nb-NO" dirty="0">
                <a:solidFill>
                  <a:srgbClr val="0070C0"/>
                </a:solidFill>
              </a:rPr>
              <a:t> heat </a:t>
            </a:r>
            <a:r>
              <a:rPr lang="nb-NO" dirty="0" err="1">
                <a:solidFill>
                  <a:srgbClr val="0070C0"/>
                </a:solidFill>
              </a:rPr>
              <a:t>bath</a:t>
            </a:r>
            <a:endParaRPr lang="nb-NO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Sylinder 14">
                <a:extLst>
                  <a:ext uri="{FF2B5EF4-FFF2-40B4-BE49-F238E27FC236}">
                    <a16:creationId xmlns:a16="http://schemas.microsoft.com/office/drawing/2014/main" id="{E21E8CAA-5880-43C5-BA47-1DB89FF66C3C}"/>
                  </a:ext>
                </a:extLst>
              </p:cNvPr>
              <p:cNvSpPr txBox="1"/>
              <p:nvPr/>
            </p:nvSpPr>
            <p:spPr>
              <a:xfrm>
                <a:off x="581004" y="2129003"/>
                <a:ext cx="8407721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dirty="0"/>
                  <a:t>Harmonic oscillator: </a:t>
                </a:r>
                <a14:m>
                  <m:oMath xmlns:m="http://schemas.openxmlformats.org/officeDocument/2006/math">
                    <m:r>
                      <a:rPr lang="nb-NO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 err="1"/>
                  <a:t>energy</a:t>
                </a:r>
                <a:r>
                  <a:rPr lang="nb-NO" dirty="0"/>
                  <a:t> units </a:t>
                </a:r>
                <a:r>
                  <a:rPr lang="nb-NO" dirty="0" err="1"/>
                  <a:t>of</a:t>
                </a:r>
                <a:r>
                  <a:rPr lang="nb-NO" dirty="0"/>
                  <a:t> </a:t>
                </a:r>
                <a:r>
                  <a:rPr lang="nb-NO" dirty="0" err="1"/>
                  <a:t>size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ℏ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nb-NO" b="0" dirty="0"/>
              </a:p>
              <a:p>
                <a:endParaRPr lang="nb-NO" dirty="0"/>
              </a:p>
              <a:p>
                <a:r>
                  <a:rPr lang="nb-NO" b="0" dirty="0" err="1"/>
                  <a:t>Strongly</a:t>
                </a:r>
                <a:r>
                  <a:rPr lang="nb-NO" b="0" dirty="0"/>
                  <a:t> </a:t>
                </a:r>
                <a:r>
                  <a:rPr lang="nb-NO" b="0" dirty="0" err="1"/>
                  <a:t>coupled</a:t>
                </a:r>
                <a:r>
                  <a:rPr lang="nb-NO" b="0" dirty="0"/>
                  <a:t> to </a:t>
                </a:r>
                <a:r>
                  <a:rPr lang="nb-NO" b="0" dirty="0" err="1"/>
                  <a:t>the</a:t>
                </a:r>
                <a:r>
                  <a:rPr lang="nb-NO" b="0" dirty="0"/>
                  <a:t> oscillators in </a:t>
                </a:r>
                <a:r>
                  <a:rPr lang="nb-NO" b="0" dirty="0" err="1"/>
                  <a:t>the</a:t>
                </a:r>
                <a:r>
                  <a:rPr lang="nb-NO" b="0" dirty="0"/>
                  <a:t> heat </a:t>
                </a:r>
                <a:r>
                  <a:rPr lang="nb-NO" b="0" dirty="0" err="1"/>
                  <a:t>bath</a:t>
                </a:r>
                <a:r>
                  <a:rPr lang="nb-NO" b="0" dirty="0"/>
                  <a:t>.</a:t>
                </a:r>
              </a:p>
              <a:p>
                <a:r>
                  <a:rPr lang="nb-NO" dirty="0"/>
                  <a:t>Energy </a:t>
                </a:r>
                <a:r>
                  <a:rPr lang="nb-NO" dirty="0" err="1"/>
                  <a:t>exchange</a:t>
                </a:r>
                <a:r>
                  <a:rPr lang="nb-NO" dirty="0"/>
                  <a:t> is </a:t>
                </a:r>
                <a:r>
                  <a:rPr lang="nb-NO" dirty="0" err="1"/>
                  <a:t>regulated</a:t>
                </a:r>
                <a:r>
                  <a:rPr lang="nb-NO" dirty="0"/>
                  <a:t> by </a:t>
                </a:r>
                <a:r>
                  <a:rPr lang="nb-NO" dirty="0" err="1"/>
                  <a:t>the</a:t>
                </a:r>
                <a:r>
                  <a:rPr lang="nb-NO" dirty="0"/>
                  <a:t> heat </a:t>
                </a:r>
                <a:r>
                  <a:rPr lang="nb-NO" dirty="0" err="1"/>
                  <a:t>bath</a:t>
                </a:r>
                <a:r>
                  <a:rPr lang="nb-NO" dirty="0"/>
                  <a:t> </a:t>
                </a:r>
                <a:r>
                  <a:rPr lang="nb-NO" dirty="0" err="1"/>
                  <a:t>temperature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nb-NO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nb-NO" b="0" dirty="0"/>
              </a:p>
              <a:p>
                <a:endParaRPr lang="nb-NO" b="0" dirty="0"/>
              </a:p>
              <a:p>
                <a:r>
                  <a:rPr lang="nb-NO" dirty="0" err="1"/>
                  <a:t>Frequency</a:t>
                </a:r>
                <a:r>
                  <a:rPr lang="nb-NO" dirty="0"/>
                  <a:t> </a:t>
                </a:r>
                <a:r>
                  <a:rPr lang="nb-NO" dirty="0" err="1"/>
                  <a:t>becomes</a:t>
                </a:r>
                <a:r>
                  <a:rPr lang="nb-NO" dirty="0"/>
                  <a:t> </a:t>
                </a:r>
                <a:r>
                  <a:rPr lang="nb-NO" dirty="0" err="1"/>
                  <a:t>temperature</a:t>
                </a:r>
                <a:r>
                  <a:rPr lang="nb-NO" dirty="0"/>
                  <a:t> dependent:</a:t>
                </a:r>
                <a:endParaRPr lang="nb-NO" b="0" dirty="0"/>
              </a:p>
              <a:p>
                <a:endParaRPr lang="nb-NO" dirty="0"/>
              </a:p>
              <a:p>
                <a:endParaRPr lang="nb-NO" b="0" dirty="0"/>
              </a:p>
              <a:p>
                <a:r>
                  <a:rPr lang="nb-NO" b="0" dirty="0" err="1"/>
                  <a:t>Partition</a:t>
                </a:r>
                <a:r>
                  <a:rPr lang="nb-NO" b="0" dirty="0"/>
                  <a:t> </a:t>
                </a:r>
                <a:r>
                  <a:rPr lang="nb-NO" b="0" dirty="0" err="1"/>
                  <a:t>function</a:t>
                </a:r>
                <a:endParaRPr lang="nb-NO" b="0" dirty="0"/>
              </a:p>
              <a:p>
                <a:endParaRPr lang="nb-NO" dirty="0"/>
              </a:p>
              <a:p>
                <a:endParaRPr lang="nb-NO" b="0" dirty="0"/>
              </a:p>
              <a:p>
                <a:endParaRPr lang="nb-NO" dirty="0"/>
              </a:p>
              <a:p>
                <a:r>
                  <a:rPr lang="nb-NO" b="0" dirty="0"/>
                  <a:t>Energy</a:t>
                </a:r>
              </a:p>
              <a:p>
                <a:endParaRPr lang="nb-NO" b="0" dirty="0"/>
              </a:p>
              <a:p>
                <a:endParaRPr lang="nb-NO" dirty="0"/>
              </a:p>
              <a:p>
                <a:endParaRPr lang="nb-NO" b="0" dirty="0"/>
              </a:p>
            </p:txBody>
          </p:sp>
        </mc:Choice>
        <mc:Fallback xmlns="">
          <p:sp>
            <p:nvSpPr>
              <p:cNvPr id="8" name="TekstSylinder 14">
                <a:extLst>
                  <a:ext uri="{FF2B5EF4-FFF2-40B4-BE49-F238E27FC236}">
                    <a16:creationId xmlns:a16="http://schemas.microsoft.com/office/drawing/2014/main" id="{E21E8CAA-5880-43C5-BA47-1DB89FF66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04" y="2129003"/>
                <a:ext cx="8407721" cy="4524315"/>
              </a:xfrm>
              <a:prstGeom prst="rect">
                <a:avLst/>
              </a:prstGeom>
              <a:blipFill>
                <a:blip r:embed="rId2"/>
                <a:stretch>
                  <a:fillRect l="-580" t="-67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137ADD-090F-468C-AA03-80D464EA70AD}"/>
                  </a:ext>
                </a:extLst>
              </p:cNvPr>
              <p:cNvSpPr/>
              <p:nvPr/>
            </p:nvSpPr>
            <p:spPr>
              <a:xfrm>
                <a:off x="2489680" y="4077003"/>
                <a:ext cx="3165034" cy="878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𝒵</m:t>
                      </m:r>
                      <m:r>
                        <a:rPr lang="nb-N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b-NO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b-NO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+1/2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nb-NO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nb-NO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137ADD-090F-468C-AA03-80D464EA7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680" y="4077003"/>
                <a:ext cx="3165034" cy="878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DB42E5-53A1-4F33-B0F7-5FA0D06BD3F5}"/>
                  </a:ext>
                </a:extLst>
              </p:cNvPr>
              <p:cNvSpPr/>
              <p:nvPr/>
            </p:nvSpPr>
            <p:spPr>
              <a:xfrm>
                <a:off x="1497400" y="5247824"/>
                <a:ext cx="638514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nb-N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nb-N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coth</m:t>
                          </m:r>
                        </m:fName>
                        <m:e>
                          <m:d>
                            <m:d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nb-NO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nb-NO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b-NO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r>
                            <a:rPr lang="nb-NO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nb-NO" dirty="0"/>
                            <m:t> </m:t>
                          </m:r>
                        </m:e>
                      </m:d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DB42E5-53A1-4F33-B0F7-5FA0D06BD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400" y="5247824"/>
                <a:ext cx="6385145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9F1A4A-612A-4C88-BBC4-3B839D6B9475}"/>
                  </a:ext>
                </a:extLst>
              </p:cNvPr>
              <p:cNvSpPr/>
              <p:nvPr/>
            </p:nvSpPr>
            <p:spPr>
              <a:xfrm>
                <a:off x="5192921" y="3497958"/>
                <a:ext cx="264649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+1/2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b-NO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9F1A4A-612A-4C88-BBC4-3B839D6B9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921" y="3497958"/>
                <a:ext cx="2646494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80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5676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b-NO" dirty="0">
                <a:solidFill>
                  <a:srgbClr val="0070C0"/>
                </a:solidFill>
              </a:rPr>
              <a:t>Model:</a:t>
            </a:r>
            <a:br>
              <a:rPr lang="nb-NO" dirty="0">
                <a:solidFill>
                  <a:srgbClr val="0070C0"/>
                </a:solidFill>
              </a:rPr>
            </a:br>
            <a:r>
              <a:rPr lang="nb-NO" dirty="0" err="1">
                <a:solidFill>
                  <a:srgbClr val="0070C0"/>
                </a:solidFill>
              </a:rPr>
              <a:t>Harmonic</a:t>
            </a:r>
            <a:r>
              <a:rPr lang="nb-NO" dirty="0">
                <a:solidFill>
                  <a:srgbClr val="0070C0"/>
                </a:solidFill>
              </a:rPr>
              <a:t> oscillator </a:t>
            </a:r>
            <a:r>
              <a:rPr lang="nb-NO" dirty="0" err="1">
                <a:solidFill>
                  <a:srgbClr val="0070C0"/>
                </a:solidFill>
              </a:rPr>
              <a:t>coupled</a:t>
            </a:r>
            <a:r>
              <a:rPr lang="nb-NO" dirty="0">
                <a:solidFill>
                  <a:srgbClr val="0070C0"/>
                </a:solidFill>
              </a:rPr>
              <a:t> to </a:t>
            </a:r>
            <a:r>
              <a:rPr lang="nb-NO" dirty="0" err="1">
                <a:solidFill>
                  <a:srgbClr val="0070C0"/>
                </a:solidFill>
              </a:rPr>
              <a:t>the</a:t>
            </a:r>
            <a:r>
              <a:rPr lang="nb-NO" dirty="0">
                <a:solidFill>
                  <a:srgbClr val="0070C0"/>
                </a:solidFill>
              </a:rPr>
              <a:t> heat </a:t>
            </a:r>
            <a:r>
              <a:rPr lang="nb-NO" dirty="0" err="1">
                <a:solidFill>
                  <a:srgbClr val="0070C0"/>
                </a:solidFill>
              </a:rPr>
              <a:t>bath</a:t>
            </a:r>
            <a:endParaRPr lang="nb-NO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DB42E5-53A1-4F33-B0F7-5FA0D06BD3F5}"/>
                  </a:ext>
                </a:extLst>
              </p:cNvPr>
              <p:cNvSpPr/>
              <p:nvPr/>
            </p:nvSpPr>
            <p:spPr>
              <a:xfrm>
                <a:off x="1360804" y="3227580"/>
                <a:ext cx="638514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nb-N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nb-N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coth</m:t>
                          </m:r>
                        </m:fName>
                        <m:e>
                          <m:d>
                            <m:d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nb-NO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nb-NO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b-NO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′(</m:t>
                          </m:r>
                          <m:r>
                            <a:rPr lang="nb-NO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nb-NO" dirty="0"/>
                            <m:t> </m:t>
                          </m:r>
                        </m:e>
                      </m:d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DB42E5-53A1-4F33-B0F7-5FA0D06BD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04" y="3227580"/>
                <a:ext cx="6385145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0A1422-2A89-43DE-A291-A1110C49BEFF}"/>
                  </a:ext>
                </a:extLst>
              </p:cNvPr>
              <p:cNvSpPr/>
              <p:nvPr/>
            </p:nvSpPr>
            <p:spPr>
              <a:xfrm>
                <a:off x="4962027" y="2136032"/>
                <a:ext cx="51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0A1422-2A89-43DE-A291-A1110C49B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027" y="2136032"/>
                <a:ext cx="51161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2EFE3D6-5A08-4168-A68C-1B216F53AA2B}"/>
              </a:ext>
            </a:extLst>
          </p:cNvPr>
          <p:cNvSpPr/>
          <p:nvPr/>
        </p:nvSpPr>
        <p:spPr>
          <a:xfrm>
            <a:off x="597925" y="2881695"/>
            <a:ext cx="261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/>
              <a:t>Then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energy</a:t>
            </a:r>
            <a:r>
              <a:rPr lang="nb-NO" dirty="0"/>
              <a:t> </a:t>
            </a:r>
            <a:r>
              <a:rPr lang="nb-NO" dirty="0" err="1"/>
              <a:t>function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D36899-00C3-4714-A4B7-DCD09F42F45C}"/>
                  </a:ext>
                </a:extLst>
              </p:cNvPr>
              <p:cNvSpPr/>
              <p:nvPr/>
            </p:nvSpPr>
            <p:spPr>
              <a:xfrm>
                <a:off x="597925" y="4052422"/>
                <a:ext cx="8459803" cy="2034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dirty="0"/>
                  <a:t>has </a:t>
                </a:r>
                <a:r>
                  <a:rPr lang="nb-NO" b="1" dirty="0" err="1"/>
                  <a:t>one</a:t>
                </a:r>
                <a:r>
                  <a:rPr lang="nb-NO" b="1" dirty="0"/>
                  <a:t> and </a:t>
                </a:r>
                <a:r>
                  <a:rPr lang="nb-NO" b="1" dirty="0" err="1"/>
                  <a:t>only</a:t>
                </a:r>
                <a:r>
                  <a:rPr lang="nb-NO" b="1" dirty="0"/>
                  <a:t> </a:t>
                </a:r>
                <a:r>
                  <a:rPr lang="nb-NO" b="1" dirty="0" err="1"/>
                  <a:t>one</a:t>
                </a:r>
                <a:r>
                  <a:rPr lang="nb-NO" b="1" dirty="0"/>
                  <a:t> </a:t>
                </a:r>
                <a:r>
                  <a:rPr lang="nb-NO" dirty="0"/>
                  <a:t>minimum at a positive </a:t>
                </a:r>
                <a:r>
                  <a:rPr lang="nb-NO" dirty="0" err="1"/>
                  <a:t>temperature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nb-NO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nb-NO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nb-NO" dirty="0"/>
                  <a:t>.</a:t>
                </a:r>
              </a:p>
              <a:p>
                <a:r>
                  <a:rPr lang="nb-NO" dirty="0" err="1"/>
                  <a:t>Reversal</a:t>
                </a:r>
                <a:r>
                  <a:rPr lang="nb-NO" dirty="0"/>
                  <a:t> </a:t>
                </a:r>
                <a:r>
                  <a:rPr lang="nb-NO" dirty="0" err="1"/>
                  <a:t>temperature</a:t>
                </a:r>
                <a:r>
                  <a:rPr lang="nb-NO" dirty="0"/>
                  <a:t>.</a:t>
                </a:r>
              </a:p>
              <a:p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  <a:p>
                <a:r>
                  <a:rPr lang="nb-NO" dirty="0" err="1"/>
                  <a:t>Nummerical</a:t>
                </a:r>
                <a:r>
                  <a:rPr lang="nb-NO" dirty="0"/>
                  <a:t>  </a:t>
                </a:r>
                <a:r>
                  <a:rPr lang="nb-NO" dirty="0" err="1"/>
                  <a:t>example</a:t>
                </a:r>
                <a:r>
                  <a:rPr lang="nb-NO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r>
                  <a:rPr lang="nb-NO" dirty="0"/>
                  <a:t>,  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=1/120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nb-NO" dirty="0"/>
                  <a:t>,</a:t>
                </a:r>
              </a:p>
              <a:p>
                <a:r>
                  <a:rPr lang="nb-NO" dirty="0" err="1"/>
                  <a:t>then</a:t>
                </a:r>
                <a:r>
                  <a:rPr lang="nb-NO" dirty="0"/>
                  <a:t> </a:t>
                </a:r>
                <a:r>
                  <a:rPr lang="nb-NO" dirty="0" err="1"/>
                  <a:t>the</a:t>
                </a:r>
                <a:r>
                  <a:rPr lang="nb-NO" dirty="0"/>
                  <a:t> </a:t>
                </a:r>
                <a:r>
                  <a:rPr lang="nb-NO" dirty="0" err="1"/>
                  <a:t>reversal</a:t>
                </a:r>
                <a:r>
                  <a:rPr lang="nb-NO" dirty="0"/>
                  <a:t> </a:t>
                </a:r>
                <a:r>
                  <a:rPr lang="nb-NO" dirty="0" err="1"/>
                  <a:t>temperature</a:t>
                </a:r>
                <a:r>
                  <a:rPr lang="nb-NO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nb-NO" dirty="0"/>
                  <a:t>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D36899-00C3-4714-A4B7-DCD09F42F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5" y="4052422"/>
                <a:ext cx="8459803" cy="2034403"/>
              </a:xfrm>
              <a:prstGeom prst="rect">
                <a:avLst/>
              </a:prstGeom>
              <a:blipFill>
                <a:blip r:embed="rId4"/>
                <a:stretch>
                  <a:fillRect l="-576" t="-1802" b="-420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4337D47-FF6B-468D-AEC4-686F688DF017}"/>
              </a:ext>
            </a:extLst>
          </p:cNvPr>
          <p:cNvSpPr/>
          <p:nvPr/>
        </p:nvSpPr>
        <p:spPr>
          <a:xfrm>
            <a:off x="2781008" y="2131170"/>
            <a:ext cx="1130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/>
              <a:t>frequency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D6CC649-373E-4AEB-91D0-EE87B4028EF9}"/>
                  </a:ext>
                </a:extLst>
              </p:cNvPr>
              <p:cNvSpPr/>
              <p:nvPr/>
            </p:nvSpPr>
            <p:spPr>
              <a:xfrm>
                <a:off x="5266827" y="2151644"/>
                <a:ext cx="7166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nb-NO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D6CC649-373E-4AEB-91D0-EE87B4028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827" y="2151644"/>
                <a:ext cx="7166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2133A9-1F55-4BA4-8710-32E0365CA14B}"/>
                  </a:ext>
                </a:extLst>
              </p:cNvPr>
              <p:cNvSpPr/>
              <p:nvPr/>
            </p:nvSpPr>
            <p:spPr>
              <a:xfrm>
                <a:off x="4163056" y="2154098"/>
                <a:ext cx="9811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2133A9-1F55-4BA4-8710-32E0365CA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056" y="2154098"/>
                <a:ext cx="9811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6E70CCB-7C7A-4F0C-849D-4CA27C59FB1B}"/>
              </a:ext>
            </a:extLst>
          </p:cNvPr>
          <p:cNvSpPr/>
          <p:nvPr/>
        </p:nvSpPr>
        <p:spPr>
          <a:xfrm>
            <a:off x="432531" y="2131170"/>
            <a:ext cx="2489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/>
              <a:t>Temperature</a:t>
            </a:r>
            <a:r>
              <a:rPr lang="nb-NO" dirty="0"/>
              <a:t>-dependent</a:t>
            </a:r>
          </a:p>
        </p:txBody>
      </p:sp>
    </p:spTree>
    <p:extLst>
      <p:ext uri="{BB962C8B-B14F-4D97-AF65-F5344CB8AC3E}">
        <p14:creationId xmlns:p14="http://schemas.microsoft.com/office/powerpoint/2010/main" val="151749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8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5791" y="135255"/>
            <a:ext cx="9259329" cy="1143000"/>
          </a:xfrm>
        </p:spPr>
        <p:txBody>
          <a:bodyPr>
            <a:normAutofit/>
          </a:bodyPr>
          <a:lstStyle/>
          <a:p>
            <a:r>
              <a:rPr lang="nb-NO" sz="3100" dirty="0" err="1">
                <a:solidFill>
                  <a:srgbClr val="0070C0"/>
                </a:solidFill>
              </a:rPr>
              <a:t>Some</a:t>
            </a:r>
            <a:r>
              <a:rPr lang="nb-NO" sz="3100" dirty="0">
                <a:solidFill>
                  <a:srgbClr val="0070C0"/>
                </a:solidFill>
              </a:rPr>
              <a:t> </a:t>
            </a:r>
            <a:r>
              <a:rPr lang="nb-NO" sz="3100" dirty="0" err="1">
                <a:solidFill>
                  <a:srgbClr val="0070C0"/>
                </a:solidFill>
              </a:rPr>
              <a:t>applications</a:t>
            </a:r>
            <a:r>
              <a:rPr lang="nb-NO" sz="3100" dirty="0">
                <a:solidFill>
                  <a:srgbClr val="0070C0"/>
                </a:solidFill>
              </a:rPr>
              <a:t> </a:t>
            </a:r>
            <a:r>
              <a:rPr lang="nb-NO" sz="3100" dirty="0" err="1">
                <a:solidFill>
                  <a:srgbClr val="0070C0"/>
                </a:solidFill>
              </a:rPr>
              <a:t>of</a:t>
            </a:r>
            <a:r>
              <a:rPr lang="nb-NO" sz="3100" dirty="0">
                <a:solidFill>
                  <a:srgbClr val="0070C0"/>
                </a:solidFill>
              </a:rPr>
              <a:t> negative </a:t>
            </a:r>
            <a:r>
              <a:rPr lang="nb-NO" sz="3100" dirty="0" err="1">
                <a:solidFill>
                  <a:srgbClr val="0070C0"/>
                </a:solidFill>
              </a:rPr>
              <a:t>thermophoresis</a:t>
            </a:r>
            <a:endParaRPr lang="nb-NO" sz="3100" dirty="0">
              <a:solidFill>
                <a:srgbClr val="0070C0"/>
              </a:solidFill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83492" y="303876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683492" y="5001489"/>
            <a:ext cx="2586182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/>
          <p:cNvSpPr/>
          <p:nvPr/>
        </p:nvSpPr>
        <p:spPr>
          <a:xfrm>
            <a:off x="1020618" y="3410456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/>
          <p:cNvSpPr/>
          <p:nvPr/>
        </p:nvSpPr>
        <p:spPr>
          <a:xfrm>
            <a:off x="1020618" y="4241593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ktangel 17"/>
          <p:cNvSpPr/>
          <p:nvPr/>
        </p:nvSpPr>
        <p:spPr>
          <a:xfrm>
            <a:off x="1020617" y="5163125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CA9CC0C4-647E-4711-8530-0F02BCD5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75581"/>
            <a:ext cx="1494548" cy="1274815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01AEE7BC-090C-49E9-92ED-4C9DD2A2EEB0}"/>
              </a:ext>
            </a:extLst>
          </p:cNvPr>
          <p:cNvSpPr txBox="1"/>
          <p:nvPr/>
        </p:nvSpPr>
        <p:spPr>
          <a:xfrm>
            <a:off x="1035017" y="2100466"/>
            <a:ext cx="44335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Force</a:t>
            </a:r>
            <a:endParaRPr lang="nb-NO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Rett pilkobling 4">
            <a:extLst>
              <a:ext uri="{FF2B5EF4-FFF2-40B4-BE49-F238E27FC236}">
                <a16:creationId xmlns:a16="http://schemas.microsoft.com/office/drawing/2014/main" id="{A6129061-3A14-4EAB-B250-C3F5D96C2995}"/>
              </a:ext>
            </a:extLst>
          </p:cNvPr>
          <p:cNvCxnSpPr>
            <a:cxnSpLocks/>
          </p:cNvCxnSpPr>
          <p:nvPr/>
        </p:nvCxnSpPr>
        <p:spPr>
          <a:xfrm flipH="1">
            <a:off x="1092613" y="2116232"/>
            <a:ext cx="259798" cy="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ktangel 12">
            <a:extLst>
              <a:ext uri="{FF2B5EF4-FFF2-40B4-BE49-F238E27FC236}">
                <a16:creationId xmlns:a16="http://schemas.microsoft.com/office/drawing/2014/main" id="{1034D748-00C8-46F1-BC76-B3536157E783}"/>
              </a:ext>
            </a:extLst>
          </p:cNvPr>
          <p:cNvSpPr/>
          <p:nvPr/>
        </p:nvSpPr>
        <p:spPr>
          <a:xfrm>
            <a:off x="4008654" y="3563234"/>
            <a:ext cx="789131" cy="709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A387BC2E-98F8-4569-A5A3-176EEB35C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47" y="1868323"/>
            <a:ext cx="359696" cy="215817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1C664859-6076-4248-93D8-6A2340C16787}"/>
              </a:ext>
            </a:extLst>
          </p:cNvPr>
          <p:cNvSpPr txBox="1"/>
          <p:nvPr/>
        </p:nvSpPr>
        <p:spPr>
          <a:xfrm>
            <a:off x="2098020" y="1359962"/>
            <a:ext cx="6135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>
                <a:solidFill>
                  <a:srgbClr val="00B0F0"/>
                </a:solidFill>
              </a:rPr>
              <a:t>Drug</a:t>
            </a:r>
            <a:r>
              <a:rPr lang="nb-NO" b="1" dirty="0">
                <a:solidFill>
                  <a:srgbClr val="00B0F0"/>
                </a:solidFill>
              </a:rPr>
              <a:t> </a:t>
            </a:r>
            <a:r>
              <a:rPr lang="nb-NO" b="1" dirty="0" err="1">
                <a:solidFill>
                  <a:srgbClr val="00B0F0"/>
                </a:solidFill>
              </a:rPr>
              <a:t>delivery</a:t>
            </a:r>
            <a:endParaRPr lang="nb-NO" b="1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r>
              <a:rPr lang="nb-NO" dirty="0" err="1"/>
              <a:t>Local</a:t>
            </a:r>
            <a:r>
              <a:rPr lang="nb-NO" dirty="0"/>
              <a:t> </a:t>
            </a:r>
            <a:r>
              <a:rPr lang="nb-NO" dirty="0" err="1"/>
              <a:t>heating</a:t>
            </a:r>
            <a:r>
              <a:rPr lang="nb-NO" dirty="0"/>
              <a:t> is </a:t>
            </a:r>
            <a:r>
              <a:rPr lang="nb-NO" dirty="0" err="1"/>
              <a:t>easier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local</a:t>
            </a:r>
            <a:r>
              <a:rPr lang="nb-NO" dirty="0"/>
              <a:t> </a:t>
            </a:r>
            <a:r>
              <a:rPr lang="nb-NO" dirty="0" err="1"/>
              <a:t>cooling</a:t>
            </a:r>
            <a:endParaRPr lang="nb-NO" dirty="0"/>
          </a:p>
          <a:p>
            <a:pPr marL="285750" indent="-285750">
              <a:buFontTx/>
              <a:buChar char="-"/>
            </a:pPr>
            <a:r>
              <a:rPr lang="nb-NO" dirty="0"/>
              <a:t>Guide </a:t>
            </a:r>
            <a:r>
              <a:rPr lang="nb-NO" dirty="0" err="1"/>
              <a:t>self-propelled</a:t>
            </a:r>
            <a:r>
              <a:rPr lang="nb-NO" dirty="0"/>
              <a:t> </a:t>
            </a:r>
            <a:r>
              <a:rPr lang="nb-NO" dirty="0" err="1"/>
              <a:t>particles</a:t>
            </a:r>
            <a:r>
              <a:rPr lang="nb-NO" dirty="0"/>
              <a:t> </a:t>
            </a:r>
            <a:r>
              <a:rPr lang="nb-NO" dirty="0" err="1"/>
              <a:t>towards</a:t>
            </a:r>
            <a:r>
              <a:rPr lang="nb-NO" dirty="0"/>
              <a:t> </a:t>
            </a:r>
            <a:r>
              <a:rPr lang="nb-NO" dirty="0" err="1"/>
              <a:t>locally</a:t>
            </a:r>
            <a:r>
              <a:rPr lang="nb-NO" dirty="0"/>
              <a:t> </a:t>
            </a:r>
            <a:r>
              <a:rPr lang="nb-NO" dirty="0" err="1"/>
              <a:t>heated</a:t>
            </a:r>
            <a:r>
              <a:rPr lang="nb-NO" dirty="0"/>
              <a:t> targets</a:t>
            </a:r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96E7A905-D51A-46C1-9B1D-0D0486C7EE35}"/>
              </a:ext>
            </a:extLst>
          </p:cNvPr>
          <p:cNvSpPr txBox="1"/>
          <p:nvPr/>
        </p:nvSpPr>
        <p:spPr>
          <a:xfrm>
            <a:off x="457200" y="3010902"/>
            <a:ext cx="7807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Capture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b="1" dirty="0">
                <a:solidFill>
                  <a:srgbClr val="00B0F0"/>
                </a:solidFill>
              </a:rPr>
              <a:t>DNA and </a:t>
            </a:r>
            <a:r>
              <a:rPr lang="nb-NO" b="1" dirty="0" err="1">
                <a:solidFill>
                  <a:srgbClr val="00B0F0"/>
                </a:solidFill>
              </a:rPr>
              <a:t>other</a:t>
            </a:r>
            <a:r>
              <a:rPr lang="nb-NO" b="1" dirty="0">
                <a:solidFill>
                  <a:srgbClr val="00B0F0"/>
                </a:solidFill>
              </a:rPr>
              <a:t> </a:t>
            </a:r>
            <a:r>
              <a:rPr lang="nb-NO" b="1" dirty="0" err="1">
                <a:solidFill>
                  <a:srgbClr val="00B0F0"/>
                </a:solidFill>
              </a:rPr>
              <a:t>biological</a:t>
            </a:r>
            <a:r>
              <a:rPr lang="nb-NO" b="1" dirty="0">
                <a:solidFill>
                  <a:srgbClr val="00B0F0"/>
                </a:solidFill>
              </a:rPr>
              <a:t> </a:t>
            </a:r>
            <a:r>
              <a:rPr lang="nb-NO" b="1" dirty="0" err="1">
                <a:solidFill>
                  <a:srgbClr val="00B0F0"/>
                </a:solidFill>
              </a:rPr>
              <a:t>indicators</a:t>
            </a:r>
            <a:r>
              <a:rPr lang="nb-NO" b="1" dirty="0">
                <a:solidFill>
                  <a:srgbClr val="00B0F0"/>
                </a:solidFill>
              </a:rPr>
              <a:t> </a:t>
            </a:r>
            <a:r>
              <a:rPr lang="nb-NO" dirty="0"/>
              <a:t>in serum</a:t>
            </a:r>
          </a:p>
          <a:p>
            <a:pPr marL="285750" indent="-285750">
              <a:buFontTx/>
              <a:buChar char="-"/>
            </a:pP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small</a:t>
            </a:r>
            <a:r>
              <a:rPr lang="nb-NO" dirty="0"/>
              <a:t> </a:t>
            </a:r>
            <a:r>
              <a:rPr lang="nb-NO" dirty="0" err="1"/>
              <a:t>quantities</a:t>
            </a:r>
            <a:r>
              <a:rPr lang="nb-NO" dirty="0"/>
              <a:t> </a:t>
            </a:r>
            <a:r>
              <a:rPr lang="nb-NO" dirty="0" err="1"/>
              <a:t>unachievable</a:t>
            </a:r>
            <a:r>
              <a:rPr lang="nb-NO" dirty="0"/>
              <a:t> in </a:t>
            </a:r>
            <a:r>
              <a:rPr lang="nb-NO" dirty="0" err="1"/>
              <a:t>thermally</a:t>
            </a:r>
            <a:r>
              <a:rPr lang="nb-NO" dirty="0"/>
              <a:t> </a:t>
            </a:r>
            <a:r>
              <a:rPr lang="nb-NO" dirty="0" err="1"/>
              <a:t>homogeneous</a:t>
            </a:r>
            <a:r>
              <a:rPr lang="nb-NO" dirty="0"/>
              <a:t> samples</a:t>
            </a:r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52C49DE2-148E-4D3F-9B5C-6D4A35C42ACB}"/>
              </a:ext>
            </a:extLst>
          </p:cNvPr>
          <p:cNvSpPr txBox="1"/>
          <p:nvPr/>
        </p:nvSpPr>
        <p:spPr>
          <a:xfrm>
            <a:off x="457200" y="4406571"/>
            <a:ext cx="5467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>
                <a:solidFill>
                  <a:srgbClr val="00B0F0"/>
                </a:solidFill>
              </a:rPr>
              <a:t>Origin</a:t>
            </a:r>
            <a:r>
              <a:rPr lang="nb-NO" b="1" dirty="0">
                <a:solidFill>
                  <a:srgbClr val="00B0F0"/>
                </a:solidFill>
              </a:rPr>
              <a:t> </a:t>
            </a:r>
            <a:r>
              <a:rPr lang="nb-NO" b="1" dirty="0" err="1">
                <a:solidFill>
                  <a:srgbClr val="00B0F0"/>
                </a:solidFill>
              </a:rPr>
              <a:t>of</a:t>
            </a:r>
            <a:r>
              <a:rPr lang="nb-NO" b="1" dirty="0">
                <a:solidFill>
                  <a:srgbClr val="00B0F0"/>
                </a:solidFill>
              </a:rPr>
              <a:t> </a:t>
            </a:r>
            <a:r>
              <a:rPr lang="nb-NO" b="1" dirty="0" err="1">
                <a:solidFill>
                  <a:srgbClr val="00B0F0"/>
                </a:solidFill>
              </a:rPr>
              <a:t>life</a:t>
            </a:r>
            <a:r>
              <a:rPr lang="nb-NO" b="1" dirty="0">
                <a:solidFill>
                  <a:srgbClr val="00B0F0"/>
                </a:solidFill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nb-NO" dirty="0" err="1"/>
              <a:t>Thermophilic</a:t>
            </a:r>
            <a:r>
              <a:rPr lang="nb-NO" dirty="0"/>
              <a:t> </a:t>
            </a:r>
            <a:r>
              <a:rPr lang="nb-NO" dirty="0" err="1"/>
              <a:t>accumulation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lipids and </a:t>
            </a:r>
            <a:r>
              <a:rPr lang="nb-NO" dirty="0" err="1"/>
              <a:t>nucleic</a:t>
            </a:r>
            <a:r>
              <a:rPr lang="nb-NO" dirty="0"/>
              <a:t> acids</a:t>
            </a:r>
          </a:p>
          <a:p>
            <a:pPr marL="285750" indent="-285750">
              <a:buFontTx/>
              <a:buChar char="-"/>
            </a:pPr>
            <a:r>
              <a:rPr lang="nb-NO" dirty="0" err="1"/>
              <a:t>Self</a:t>
            </a:r>
            <a:r>
              <a:rPr lang="nb-NO" dirty="0"/>
              <a:t> </a:t>
            </a:r>
            <a:r>
              <a:rPr lang="nb-NO" dirty="0" err="1"/>
              <a:t>assembly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nucleic</a:t>
            </a:r>
            <a:r>
              <a:rPr lang="nb-NO" dirty="0"/>
              <a:t> acids and </a:t>
            </a:r>
            <a:r>
              <a:rPr lang="nb-NO" dirty="0" err="1"/>
              <a:t>protocells</a:t>
            </a:r>
            <a:endParaRPr lang="nb-NO" dirty="0"/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C6F58EEB-594A-4928-8550-03C807C7640D}"/>
              </a:ext>
            </a:extLst>
          </p:cNvPr>
          <p:cNvSpPr/>
          <p:nvPr/>
        </p:nvSpPr>
        <p:spPr>
          <a:xfrm>
            <a:off x="468568" y="5350867"/>
            <a:ext cx="8336065" cy="10310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nb-NO" sz="1400" dirty="0" err="1"/>
              <a:t>Niether</a:t>
            </a:r>
            <a:r>
              <a:rPr lang="nb-NO" sz="1400" dirty="0"/>
              <a:t>, D. et al. </a:t>
            </a:r>
            <a:r>
              <a:rPr lang="en-US" sz="1400" dirty="0">
                <a:solidFill>
                  <a:srgbClr val="0070C0"/>
                </a:solidFill>
              </a:rPr>
              <a:t>Accumulation of formamide in hydrothermal pores to form prebiotic nucleobases</a:t>
            </a:r>
            <a:r>
              <a:rPr lang="nb-NO" sz="1400" dirty="0"/>
              <a:t>. </a:t>
            </a:r>
            <a:r>
              <a:rPr lang="nb-NO" sz="1400" i="1" dirty="0" err="1"/>
              <a:t>Proc</a:t>
            </a:r>
            <a:r>
              <a:rPr lang="nb-NO" sz="1400" i="1" dirty="0"/>
              <a:t>. </a:t>
            </a:r>
            <a:r>
              <a:rPr lang="nb-NO" sz="1400" i="1" dirty="0" err="1"/>
              <a:t>Natl</a:t>
            </a:r>
            <a:r>
              <a:rPr lang="nb-NO" sz="1400" i="1" dirty="0"/>
              <a:t>. </a:t>
            </a:r>
            <a:r>
              <a:rPr lang="nb-NO" sz="1400" i="1" dirty="0" err="1"/>
              <a:t>Acad</a:t>
            </a:r>
            <a:r>
              <a:rPr lang="nb-NO" sz="1400" i="1" dirty="0"/>
              <a:t>. </a:t>
            </a:r>
            <a:r>
              <a:rPr lang="nb-NO" sz="1400" i="1" dirty="0" err="1"/>
              <a:t>Sci</a:t>
            </a:r>
            <a:r>
              <a:rPr lang="nb-NO" sz="1400" i="1" dirty="0"/>
              <a:t>. USA </a:t>
            </a:r>
            <a:r>
              <a:rPr lang="nb-NO" sz="1400" b="1" i="1" dirty="0"/>
              <a:t>2016</a:t>
            </a:r>
            <a:r>
              <a:rPr lang="nb-NO" sz="1400" dirty="0"/>
              <a:t>, 113, 4272.</a:t>
            </a:r>
          </a:p>
          <a:p>
            <a:pPr>
              <a:spcAft>
                <a:spcPts val="600"/>
              </a:spcAft>
            </a:pPr>
            <a:r>
              <a:rPr lang="en-US" sz="1400" dirty="0" err="1"/>
              <a:t>Budin</a:t>
            </a:r>
            <a:r>
              <a:rPr lang="en-US" sz="1400" dirty="0"/>
              <a:t>, I. et al. </a:t>
            </a:r>
            <a:r>
              <a:rPr lang="en-US" sz="1400" dirty="0">
                <a:solidFill>
                  <a:srgbClr val="0070C0"/>
                </a:solidFill>
              </a:rPr>
              <a:t>Formation of Protocell-like Vesicles in a Thermal Diffusion Column</a:t>
            </a:r>
            <a:r>
              <a:rPr lang="en-US" sz="1400" dirty="0"/>
              <a:t>. </a:t>
            </a:r>
            <a:r>
              <a:rPr lang="en-US" sz="1400" i="1" dirty="0"/>
              <a:t>J. Am. Chem. Soc. </a:t>
            </a:r>
            <a:r>
              <a:rPr lang="en-US" sz="1400" b="1" dirty="0"/>
              <a:t>2009</a:t>
            </a:r>
            <a:r>
              <a:rPr lang="en-US" sz="1400" dirty="0"/>
              <a:t>, 131, 9628.</a:t>
            </a:r>
            <a:endParaRPr lang="nb-NO" sz="1400" dirty="0"/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1F9D1809-3016-4509-AEF8-F8EB172214FE}"/>
              </a:ext>
            </a:extLst>
          </p:cNvPr>
          <p:cNvSpPr/>
          <p:nvPr/>
        </p:nvSpPr>
        <p:spPr>
          <a:xfrm>
            <a:off x="418991" y="3684589"/>
            <a:ext cx="8385643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nb-NO" sz="1400" dirty="0"/>
              <a:t>Yu, L.-H.; Chen, Y.-F.;. </a:t>
            </a:r>
            <a:r>
              <a:rPr lang="en-US" sz="1400" dirty="0">
                <a:solidFill>
                  <a:srgbClr val="0070C0"/>
                </a:solidFill>
              </a:rPr>
              <a:t>Concentration-dependent thermophoretic accumulation for the detection of DNA using DNA-functionalized nanoparticles</a:t>
            </a:r>
            <a:r>
              <a:rPr lang="nb-NO" sz="1400" dirty="0"/>
              <a:t>. </a:t>
            </a:r>
            <a:r>
              <a:rPr lang="nb-NO" sz="1400" i="1" dirty="0"/>
              <a:t>Annal. </a:t>
            </a:r>
            <a:r>
              <a:rPr lang="nb-NO" sz="1400" i="1" dirty="0" err="1"/>
              <a:t>Chem</a:t>
            </a:r>
            <a:r>
              <a:rPr lang="nb-NO" sz="1400" i="1" dirty="0"/>
              <a:t>. </a:t>
            </a:r>
            <a:r>
              <a:rPr lang="nb-NO" sz="1400" b="1" i="1" dirty="0"/>
              <a:t>2015</a:t>
            </a:r>
            <a:r>
              <a:rPr lang="nb-NO" sz="1400" dirty="0"/>
              <a:t>, 87, 2845.</a:t>
            </a: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E08766F5-A476-4515-B76E-4AE6F01791F2}"/>
              </a:ext>
            </a:extLst>
          </p:cNvPr>
          <p:cNvSpPr/>
          <p:nvPr/>
        </p:nvSpPr>
        <p:spPr>
          <a:xfrm>
            <a:off x="2114992" y="2328131"/>
            <a:ext cx="6689643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nb-NO" sz="1400" dirty="0" err="1"/>
              <a:t>Baylis</a:t>
            </a:r>
            <a:r>
              <a:rPr lang="nb-NO" sz="1400" dirty="0"/>
              <a:t>, J. R. et al. </a:t>
            </a:r>
            <a:r>
              <a:rPr lang="en-US" sz="1400" dirty="0">
                <a:solidFill>
                  <a:srgbClr val="0070C0"/>
                </a:solidFill>
              </a:rPr>
              <a:t>Halting hemorrhage with self-propelling particles and local drug delivery</a:t>
            </a:r>
            <a:r>
              <a:rPr lang="nb-NO" sz="1400" dirty="0"/>
              <a:t>. </a:t>
            </a:r>
            <a:r>
              <a:rPr lang="nb-NO" sz="1400" i="1" dirty="0" err="1"/>
              <a:t>Thromb</a:t>
            </a:r>
            <a:r>
              <a:rPr lang="nb-NO" sz="1400" i="1" dirty="0"/>
              <a:t>. Res. </a:t>
            </a:r>
            <a:r>
              <a:rPr lang="nb-NO" sz="1400" b="1" i="1" dirty="0"/>
              <a:t>2016</a:t>
            </a:r>
            <a:r>
              <a:rPr lang="nb-NO" sz="1400" dirty="0"/>
              <a:t>, 141, S36.</a:t>
            </a:r>
          </a:p>
        </p:txBody>
      </p:sp>
    </p:spTree>
    <p:extLst>
      <p:ext uri="{BB962C8B-B14F-4D97-AF65-F5344CB8AC3E}">
        <p14:creationId xmlns:p14="http://schemas.microsoft.com/office/powerpoint/2010/main" val="350143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rmAutofit/>
          </a:bodyPr>
          <a:lstStyle/>
          <a:p>
            <a:r>
              <a:rPr lang="nb-NO" dirty="0" err="1">
                <a:solidFill>
                  <a:srgbClr val="0070C0"/>
                </a:solidFill>
              </a:rPr>
              <a:t>Conclusion</a:t>
            </a:r>
            <a:endParaRPr lang="nb-NO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Sylinder 17"/>
              <p:cNvSpPr txBox="1"/>
              <p:nvPr/>
            </p:nvSpPr>
            <p:spPr>
              <a:xfrm>
                <a:off x="515606" y="1189473"/>
                <a:ext cx="8185049" cy="6614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dirty="0"/>
                  <a:t>Negative </a:t>
                </a:r>
                <a:r>
                  <a:rPr lang="nb-NO" dirty="0" err="1"/>
                  <a:t>thermophoretic</a:t>
                </a:r>
                <a:r>
                  <a:rPr lang="nb-NO" dirty="0"/>
                  <a:t> force </a:t>
                </a:r>
                <a:r>
                  <a:rPr lang="nb-NO" dirty="0" err="1"/>
                  <a:t>results</a:t>
                </a:r>
                <a:r>
                  <a:rPr lang="nb-NO" dirty="0"/>
                  <a:t> from </a:t>
                </a:r>
                <a:r>
                  <a:rPr lang="nb-NO" dirty="0" err="1">
                    <a:solidFill>
                      <a:srgbClr val="0070C0"/>
                    </a:solidFill>
                  </a:rPr>
                  <a:t>strong</a:t>
                </a:r>
                <a:r>
                  <a:rPr lang="nb-NO" dirty="0">
                    <a:solidFill>
                      <a:srgbClr val="0070C0"/>
                    </a:solidFill>
                  </a:rPr>
                  <a:t> </a:t>
                </a:r>
                <a:r>
                  <a:rPr lang="nb-NO" dirty="0" err="1">
                    <a:solidFill>
                      <a:srgbClr val="0070C0"/>
                    </a:solidFill>
                  </a:rPr>
                  <a:t>coupling</a:t>
                </a:r>
                <a:r>
                  <a:rPr lang="nb-NO" dirty="0"/>
                  <a:t>.</a:t>
                </a:r>
              </a:p>
              <a:p>
                <a:endParaRPr lang="nb-NO" dirty="0"/>
              </a:p>
              <a:p>
                <a:r>
                  <a:rPr lang="nb-NO" dirty="0"/>
                  <a:t>	</a:t>
                </a:r>
                <a:r>
                  <a:rPr lang="nb-NO" dirty="0" err="1"/>
                  <a:t>Effective</a:t>
                </a:r>
                <a:r>
                  <a:rPr lang="nb-NO" dirty="0"/>
                  <a:t> </a:t>
                </a:r>
                <a:r>
                  <a:rPr lang="nb-NO" dirty="0" err="1"/>
                  <a:t>macrostate</a:t>
                </a:r>
                <a:r>
                  <a:rPr lang="nb-NO" dirty="0"/>
                  <a:t> </a:t>
                </a:r>
                <a:r>
                  <a:rPr lang="nb-NO" dirty="0" err="1"/>
                  <a:t>energies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nb-NO" dirty="0"/>
                  <a:t> </a:t>
                </a:r>
                <a:r>
                  <a:rPr lang="nb-NO" dirty="0" err="1"/>
                  <a:t>become</a:t>
                </a:r>
                <a:r>
                  <a:rPr lang="nb-NO" dirty="0"/>
                  <a:t> </a:t>
                </a:r>
                <a:r>
                  <a:rPr lang="nb-NO" dirty="0" err="1">
                    <a:solidFill>
                      <a:srgbClr val="0070C0"/>
                    </a:solidFill>
                  </a:rPr>
                  <a:t>temperature</a:t>
                </a:r>
                <a:r>
                  <a:rPr lang="nb-NO" dirty="0">
                    <a:solidFill>
                      <a:srgbClr val="0070C0"/>
                    </a:solidFill>
                  </a:rPr>
                  <a:t>-dependent</a:t>
                </a:r>
              </a:p>
              <a:p>
                <a:endParaRPr lang="nb-NO" b="0" i="0" dirty="0">
                  <a:latin typeface="Cambria Math" panose="02040503050406030204" pitchFamily="18" charset="0"/>
                </a:endParaRPr>
              </a:p>
              <a:p>
                <a:r>
                  <a:rPr lang="nb-NO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nb-NO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nb-NO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nb-NO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func>
                      <m:funcPr>
                        <m:ctrlP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</m:func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nb-NO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nb-NO" dirty="0"/>
                  <a:t>    is a </a:t>
                </a:r>
                <a:r>
                  <a:rPr lang="nb-NO" dirty="0" err="1">
                    <a:solidFill>
                      <a:srgbClr val="0070C0"/>
                    </a:solidFill>
                  </a:rPr>
                  <a:t>free</a:t>
                </a:r>
                <a:r>
                  <a:rPr lang="nb-NO" dirty="0">
                    <a:solidFill>
                      <a:srgbClr val="0070C0"/>
                    </a:solidFill>
                  </a:rPr>
                  <a:t> </a:t>
                </a:r>
                <a:r>
                  <a:rPr lang="nb-NO" dirty="0" err="1">
                    <a:solidFill>
                      <a:srgbClr val="0070C0"/>
                    </a:solidFill>
                  </a:rPr>
                  <a:t>energy</a:t>
                </a:r>
                <a:r>
                  <a:rPr lang="nb-NO" dirty="0">
                    <a:solidFill>
                      <a:srgbClr val="0070C0"/>
                    </a:solidFill>
                  </a:rPr>
                  <a:t> </a:t>
                </a:r>
                <a:r>
                  <a:rPr lang="nb-NO" dirty="0" err="1">
                    <a:solidFill>
                      <a:srgbClr val="0070C0"/>
                    </a:solidFill>
                  </a:rPr>
                  <a:t>of</a:t>
                </a:r>
                <a:r>
                  <a:rPr lang="nb-NO" dirty="0">
                    <a:solidFill>
                      <a:srgbClr val="0070C0"/>
                    </a:solidFill>
                  </a:rPr>
                  <a:t> </a:t>
                </a:r>
                <a:r>
                  <a:rPr lang="nb-NO" dirty="0" err="1">
                    <a:solidFill>
                      <a:srgbClr val="0070C0"/>
                    </a:solidFill>
                  </a:rPr>
                  <a:t>solvation</a:t>
                </a:r>
                <a:endParaRPr lang="nb-NO" dirty="0">
                  <a:solidFill>
                    <a:srgbClr val="0070C0"/>
                  </a:solidFill>
                </a:endParaRPr>
              </a:p>
              <a:p>
                <a:endParaRPr lang="nb-NO" b="0" i="0" dirty="0">
                  <a:latin typeface="Cambria Math" panose="02040503050406030204" pitchFamily="18" charset="0"/>
                </a:endParaRPr>
              </a:p>
              <a:p>
                <a:r>
                  <a:rPr lang="nb-NO" b="0" i="0" dirty="0">
                    <a:latin typeface="Cambria Math" panose="02040503050406030204" pitchFamily="18" charset="0"/>
                  </a:rPr>
                  <a:t>	</a:t>
                </a:r>
                <a:r>
                  <a:rPr lang="nb-NO" dirty="0"/>
                  <a:t> </a:t>
                </a:r>
              </a:p>
              <a:p>
                <a:r>
                  <a:rPr lang="nb-NO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>
                        <a:latin typeface="Cambria Math" panose="02040503050406030204" pitchFamily="18" charset="0"/>
                      </a:rPr>
                      <m:t>d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nb-NO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nb-NO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⟨"/>
                        <m:endChr m:val="⟩"/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nb-N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d>
                      <m:dPr>
                        <m:begChr m:val="⟨"/>
                        <m:endChr m:val="⟩"/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f>
                          <m:f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nb-NO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nb-NO" b="0" i="0" dirty="0">
                  <a:latin typeface="Cambria Math" panose="02040503050406030204" pitchFamily="18" charset="0"/>
                </a:endParaRPr>
              </a:p>
              <a:p>
                <a:endParaRPr lang="nb-NO" b="0" i="0" dirty="0">
                  <a:latin typeface="Cambria Math" panose="02040503050406030204" pitchFamily="18" charset="0"/>
                </a:endParaRPr>
              </a:p>
              <a:p>
                <a:r>
                  <a:rPr lang="nb-NO" dirty="0"/>
                  <a:t>	</a:t>
                </a:r>
              </a:p>
              <a:p>
                <a:r>
                  <a:rPr lang="nb-NO" dirty="0"/>
                  <a:t>	</a:t>
                </a:r>
                <a:r>
                  <a:rPr lang="nb-NO" dirty="0" err="1"/>
                  <a:t>Potential</a:t>
                </a:r>
                <a:r>
                  <a:rPr lang="nb-NO" dirty="0"/>
                  <a:t> </a:t>
                </a:r>
                <a:r>
                  <a:rPr lang="nb-NO" dirty="0" err="1"/>
                  <a:t>energy</a:t>
                </a:r>
                <a:r>
                  <a:rPr lang="nb-NO" dirty="0"/>
                  <a:t> </a:t>
                </a:r>
                <a:r>
                  <a:rPr lang="nb-NO" dirty="0" err="1"/>
                  <a:t>surface</a:t>
                </a:r>
                <a:r>
                  <a:rPr lang="nb-NO" dirty="0"/>
                  <a:t> </a:t>
                </a:r>
                <a:r>
                  <a:rPr lang="nb-NO" dirty="0" err="1"/>
                  <a:t>changes</a:t>
                </a:r>
                <a:r>
                  <a:rPr lang="nb-NO" dirty="0"/>
                  <a:t>.</a:t>
                </a:r>
              </a:p>
              <a:p>
                <a:r>
                  <a:rPr lang="nb-NO" dirty="0"/>
                  <a:t>	</a:t>
                </a:r>
                <a:r>
                  <a:rPr lang="nb-NO" dirty="0" err="1"/>
                  <a:t>Vibrational</a:t>
                </a:r>
                <a:r>
                  <a:rPr lang="nb-NO" dirty="0"/>
                  <a:t> </a:t>
                </a:r>
                <a:r>
                  <a:rPr lang="nb-NO" dirty="0" err="1"/>
                  <a:t>frequencies</a:t>
                </a:r>
                <a:r>
                  <a:rPr lang="nb-NO" dirty="0"/>
                  <a:t> </a:t>
                </a:r>
                <a:r>
                  <a:rPr lang="nb-NO" dirty="0" err="1"/>
                  <a:t>depend</a:t>
                </a:r>
                <a:r>
                  <a:rPr lang="nb-NO" dirty="0"/>
                  <a:t> </a:t>
                </a:r>
                <a:r>
                  <a:rPr lang="nb-NO" dirty="0" err="1"/>
                  <a:t>on</a:t>
                </a:r>
                <a:r>
                  <a:rPr lang="nb-NO" dirty="0"/>
                  <a:t> </a:t>
                </a:r>
                <a:r>
                  <a:rPr lang="nb-NO" dirty="0" err="1"/>
                  <a:t>the</a:t>
                </a:r>
                <a:r>
                  <a:rPr lang="nb-NO" dirty="0"/>
                  <a:t> </a:t>
                </a:r>
                <a:r>
                  <a:rPr lang="nb-NO" dirty="0" err="1"/>
                  <a:t>temparature</a:t>
                </a:r>
                <a:r>
                  <a:rPr lang="nb-NO" dirty="0"/>
                  <a:t> </a:t>
                </a:r>
                <a:r>
                  <a:rPr lang="nb-NO" dirty="0" err="1"/>
                  <a:t>of</a:t>
                </a:r>
                <a:r>
                  <a:rPr lang="nb-NO" dirty="0"/>
                  <a:t> </a:t>
                </a:r>
                <a:r>
                  <a:rPr lang="nb-NO" dirty="0" err="1"/>
                  <a:t>the</a:t>
                </a:r>
                <a:r>
                  <a:rPr lang="nb-NO" dirty="0"/>
                  <a:t> solvent.</a:t>
                </a:r>
              </a:p>
              <a:p>
                <a:endParaRPr lang="nb-NO" dirty="0"/>
              </a:p>
              <a:p>
                <a:r>
                  <a:rPr lang="nb-NO" dirty="0"/>
                  <a:t>	</a:t>
                </a:r>
                <a:r>
                  <a:rPr lang="nb-NO" dirty="0" err="1"/>
                  <a:t>Temperature-dependence</a:t>
                </a:r>
                <a:r>
                  <a:rPr lang="nb-NO" dirty="0"/>
                  <a:t> </a:t>
                </a:r>
                <a:r>
                  <a:rPr lang="nb-NO" dirty="0" err="1"/>
                  <a:t>of</a:t>
                </a:r>
                <a:r>
                  <a:rPr lang="nb-NO" dirty="0"/>
                  <a:t> </a:t>
                </a:r>
                <a:r>
                  <a:rPr lang="nb-NO" dirty="0" err="1"/>
                  <a:t>effective</a:t>
                </a:r>
                <a:r>
                  <a:rPr lang="nb-NO" dirty="0"/>
                  <a:t> </a:t>
                </a:r>
                <a:r>
                  <a:rPr lang="nb-NO" dirty="0" err="1"/>
                  <a:t>energy</a:t>
                </a:r>
                <a:r>
                  <a:rPr lang="nb-NO" dirty="0"/>
                  <a:t> </a:t>
                </a:r>
                <a:r>
                  <a:rPr lang="nb-NO" dirty="0" err="1"/>
                  <a:t>profile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nb-NO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nb-NO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b-NO" dirty="0">
                    <a:solidFill>
                      <a:srgbClr val="0070C0"/>
                    </a:solidFill>
                  </a:rPr>
                  <a:t> is nonmonotonic</a:t>
                </a:r>
                <a:endParaRPr lang="nb-NO" dirty="0"/>
              </a:p>
              <a:p>
                <a:endParaRPr lang="nb-NO" dirty="0"/>
              </a:p>
              <a:p>
                <a:r>
                  <a:rPr lang="nb-NO" dirty="0"/>
                  <a:t>	The </a:t>
                </a:r>
                <a:r>
                  <a:rPr lang="nb-NO" dirty="0" err="1"/>
                  <a:t>sign</a:t>
                </a:r>
                <a:r>
                  <a:rPr lang="nb-NO" dirty="0"/>
                  <a:t> </a:t>
                </a:r>
                <a:r>
                  <a:rPr lang="nb-NO" dirty="0" err="1"/>
                  <a:t>of</a:t>
                </a:r>
                <a:r>
                  <a:rPr lang="nb-NO" dirty="0"/>
                  <a:t> </a:t>
                </a:r>
                <a:r>
                  <a:rPr lang="nb-NO" dirty="0" err="1"/>
                  <a:t>the</a:t>
                </a:r>
                <a:r>
                  <a:rPr lang="nb-NO" dirty="0"/>
                  <a:t> force </a:t>
                </a:r>
                <a:r>
                  <a:rPr lang="nb-NO" dirty="0" err="1"/>
                  <a:t>function</a:t>
                </a:r>
                <a:r>
                  <a:rPr lang="nb-NO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nb-NO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nb-NO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nb-NO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nb-NO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nb-NO" dirty="0"/>
                  <a:t>  becomes </a:t>
                </a:r>
                <a:r>
                  <a:rPr lang="nb-NO" dirty="0" err="1"/>
                  <a:t>temperature</a:t>
                </a:r>
                <a:r>
                  <a:rPr lang="nb-NO" dirty="0"/>
                  <a:t> dependent.</a:t>
                </a:r>
              </a:p>
              <a:p>
                <a:endParaRPr lang="nb-NO" dirty="0"/>
              </a:p>
              <a:p>
                <a:r>
                  <a:rPr lang="nb-NO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Thermostatistical</a:t>
                </a:r>
                <a:r>
                  <a:rPr lang="nb-NO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nb-NO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description</a:t>
                </a:r>
                <a:r>
                  <a:rPr lang="nb-NO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nb-NO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of</a:t>
                </a:r>
                <a:r>
                  <a:rPr lang="nb-NO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negative </a:t>
                </a:r>
                <a:r>
                  <a:rPr lang="nb-NO" dirty="0" err="1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thermophoresis</a:t>
                </a:r>
                <a:endParaRPr lang="nb-NO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nb-NO" dirty="0"/>
              </a:p>
              <a:p>
                <a:endParaRPr lang="nb-NO" dirty="0">
                  <a:solidFill>
                    <a:srgbClr val="0070C0"/>
                  </a:solidFill>
                </a:endParaRPr>
              </a:p>
              <a:p>
                <a:endParaRPr lang="nb-NO" dirty="0">
                  <a:solidFill>
                    <a:srgbClr val="0070C0"/>
                  </a:solidFill>
                </a:endParaRPr>
              </a:p>
              <a:p>
                <a:endParaRPr lang="nb-NO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kstSylinder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06" y="1189473"/>
                <a:ext cx="8185049" cy="6614247"/>
              </a:xfrm>
              <a:prstGeom prst="rect">
                <a:avLst/>
              </a:prstGeom>
              <a:blipFill>
                <a:blip r:embed="rId2"/>
                <a:stretch>
                  <a:fillRect l="-745" t="-46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850479" y="336629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7511BB2B-38EB-4694-9C26-6AB6DC5889A3}"/>
                  </a:ext>
                </a:extLst>
              </p:cNvPr>
              <p:cNvSpPr txBox="1"/>
              <p:nvPr/>
            </p:nvSpPr>
            <p:spPr>
              <a:xfrm>
                <a:off x="3458068" y="3237360"/>
                <a:ext cx="5170326" cy="1004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dirty="0"/>
                  <a:t>the system </a:t>
                </a:r>
                <a:r>
                  <a:rPr lang="nb-NO" dirty="0" err="1"/>
                  <a:t>takes</a:t>
                </a:r>
                <a:r>
                  <a:rPr lang="nb-NO" dirty="0"/>
                  <a:t> heat </a:t>
                </a:r>
                <a:r>
                  <a:rPr lang="nb-NO" dirty="0"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⟨"/>
                        <m:endChr m:val="⟩"/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nb-NO" dirty="0">
                    <a:latin typeface="Cambria Math" panose="02040503050406030204" pitchFamily="18" charset="0"/>
                  </a:rPr>
                  <a:t> </a:t>
                </a:r>
                <a:r>
                  <a:rPr lang="nb-NO" dirty="0"/>
                  <a:t>from </a:t>
                </a:r>
                <a:r>
                  <a:rPr lang="nb-NO" dirty="0" err="1"/>
                  <a:t>the</a:t>
                </a:r>
                <a:r>
                  <a:rPr lang="nb-NO" dirty="0"/>
                  <a:t> </a:t>
                </a:r>
                <a:r>
                  <a:rPr lang="nb-NO" dirty="0" err="1"/>
                  <a:t>environment</a:t>
                </a:r>
                <a:endParaRPr lang="nb-NO" dirty="0"/>
              </a:p>
              <a:p>
                <a:r>
                  <a:rPr lang="nb-NO" dirty="0"/>
                  <a:t>and </a:t>
                </a:r>
                <a:r>
                  <a:rPr lang="nb-NO" dirty="0" err="1"/>
                  <a:t>returns</a:t>
                </a:r>
                <a:r>
                  <a:rPr lang="nb-NO" dirty="0"/>
                  <a:t> </a:t>
                </a:r>
                <a:r>
                  <a:rPr lang="nb-NO" dirty="0" err="1"/>
                  <a:t>work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nb-N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d>
                      <m:dPr>
                        <m:begChr m:val="⟨"/>
                        <m:endChr m:val="⟩"/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nb-NO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nb-NO" dirty="0">
                    <a:latin typeface="Cambria Math" panose="02040503050406030204" pitchFamily="18" charset="0"/>
                  </a:rPr>
                  <a:t>  </a:t>
                </a:r>
                <a:r>
                  <a:rPr lang="nb-NO" dirty="0"/>
                  <a:t>to </a:t>
                </a:r>
                <a:r>
                  <a:rPr lang="nb-NO" dirty="0" err="1"/>
                  <a:t>the</a:t>
                </a:r>
                <a:r>
                  <a:rPr lang="nb-NO" dirty="0"/>
                  <a:t> </a:t>
                </a:r>
                <a:r>
                  <a:rPr lang="nb-NO" dirty="0" err="1"/>
                  <a:t>environment</a:t>
                </a:r>
                <a:r>
                  <a:rPr lang="nb-NO" dirty="0"/>
                  <a:t>.</a:t>
                </a:r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7511BB2B-38EB-4694-9C26-6AB6DC588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068" y="3237360"/>
                <a:ext cx="5170326" cy="1004890"/>
              </a:xfrm>
              <a:prstGeom prst="rect">
                <a:avLst/>
              </a:prstGeom>
              <a:blipFill>
                <a:blip r:embed="rId3"/>
                <a:stretch>
                  <a:fillRect l="-943" t="-1818" r="-236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8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Thermodiffusion</a:t>
            </a: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83492" y="303876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683492" y="402705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683492" y="5001489"/>
            <a:ext cx="2586182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/>
          <p:cNvSpPr/>
          <p:nvPr/>
        </p:nvSpPr>
        <p:spPr>
          <a:xfrm>
            <a:off x="1020618" y="3410456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/>
          <p:cNvSpPr/>
          <p:nvPr/>
        </p:nvSpPr>
        <p:spPr>
          <a:xfrm>
            <a:off x="1020618" y="4241593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ktangel 17"/>
          <p:cNvSpPr/>
          <p:nvPr/>
        </p:nvSpPr>
        <p:spPr>
          <a:xfrm>
            <a:off x="1020617" y="5163125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BBD60ED-E1F9-47C0-B3A6-00A7EAFE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59" y="1674372"/>
            <a:ext cx="5245973" cy="42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1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34838" y="2214384"/>
            <a:ext cx="8229600" cy="1143000"/>
          </a:xfrm>
        </p:spPr>
        <p:txBody>
          <a:bodyPr>
            <a:normAutofit/>
          </a:bodyPr>
          <a:lstStyle/>
          <a:p>
            <a:r>
              <a:rPr lang="nb-NO" sz="5400" dirty="0" err="1">
                <a:solidFill>
                  <a:srgbClr val="0070C0"/>
                </a:solidFill>
              </a:rPr>
              <a:t>Thank</a:t>
            </a:r>
            <a:r>
              <a:rPr lang="nb-NO" sz="5400" dirty="0">
                <a:solidFill>
                  <a:srgbClr val="0070C0"/>
                </a:solidFill>
              </a:rPr>
              <a:t> </a:t>
            </a:r>
            <a:r>
              <a:rPr lang="nb-NO" sz="5400" dirty="0" err="1">
                <a:solidFill>
                  <a:srgbClr val="0070C0"/>
                </a:solidFill>
              </a:rPr>
              <a:t>you</a:t>
            </a:r>
            <a:endParaRPr lang="nb-NO" sz="5400" dirty="0">
              <a:solidFill>
                <a:srgbClr val="0070C0"/>
              </a:solidFill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0" y="6164532"/>
            <a:ext cx="5418422" cy="6934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Bilde 4" descr="eng_logo_n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76" y="5367377"/>
            <a:ext cx="3240024" cy="710184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6226279" y="6141934"/>
            <a:ext cx="1681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www.ntnu.edu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44EB9-3275-438F-9E0C-9B43D1727FDE}"/>
              </a:ext>
            </a:extLst>
          </p:cNvPr>
          <p:cNvSpPr txBox="1"/>
          <p:nvPr/>
        </p:nvSpPr>
        <p:spPr>
          <a:xfrm>
            <a:off x="534838" y="949181"/>
            <a:ext cx="6400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More info: </a:t>
            </a:r>
            <a:r>
              <a:rPr lang="en-US" i="1" dirty="0"/>
              <a:t>Physical Review Letters </a:t>
            </a:r>
            <a:r>
              <a:rPr lang="en-US" b="1" dirty="0"/>
              <a:t>123</a:t>
            </a:r>
            <a:r>
              <a:rPr lang="en-US" dirty="0"/>
              <a:t>, 200602 (2019)</a:t>
            </a:r>
            <a:endParaRPr lang="nb-NO" dirty="0"/>
          </a:p>
          <a:p>
            <a:r>
              <a:rPr lang="nb-NO" dirty="0">
                <a:hlinkClick r:id="rId4"/>
              </a:rPr>
              <a:t>https://journals.aps.org/prl/pdf/10.1103/PhysRevLett.123.200602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098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Thermophoresis</a:t>
            </a: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83492" y="303876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683492" y="402705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683492" y="5001489"/>
            <a:ext cx="2586182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/>
          <p:cNvSpPr/>
          <p:nvPr/>
        </p:nvSpPr>
        <p:spPr>
          <a:xfrm>
            <a:off x="1020618" y="3410456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/>
          <p:cNvSpPr/>
          <p:nvPr/>
        </p:nvSpPr>
        <p:spPr>
          <a:xfrm>
            <a:off x="1020618" y="4241593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ktangel 17"/>
          <p:cNvSpPr/>
          <p:nvPr/>
        </p:nvSpPr>
        <p:spPr>
          <a:xfrm>
            <a:off x="1020617" y="5163125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A37AFC19-A3D6-4EEB-9B8B-02690022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37" y="1543764"/>
            <a:ext cx="4949064" cy="42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5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Thermophoresis</a:t>
            </a: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83492" y="303876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683492" y="402705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683492" y="5001489"/>
            <a:ext cx="2586182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/>
          <p:cNvSpPr/>
          <p:nvPr/>
        </p:nvSpPr>
        <p:spPr>
          <a:xfrm>
            <a:off x="1020618" y="3410456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/>
          <p:cNvSpPr/>
          <p:nvPr/>
        </p:nvSpPr>
        <p:spPr>
          <a:xfrm>
            <a:off x="1020618" y="4241593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ktangel 17"/>
          <p:cNvSpPr/>
          <p:nvPr/>
        </p:nvSpPr>
        <p:spPr>
          <a:xfrm>
            <a:off x="1020617" y="5163125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C642C68-209F-498C-8D86-D81087F6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126" y="1405983"/>
            <a:ext cx="5279172" cy="45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9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0070C0"/>
                </a:solidFill>
              </a:rPr>
              <a:t>Negative </a:t>
            </a:r>
            <a:r>
              <a:rPr lang="nb-NO" dirty="0" err="1">
                <a:solidFill>
                  <a:srgbClr val="0070C0"/>
                </a:solidFill>
              </a:rPr>
              <a:t>thermophoresis</a:t>
            </a: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83492" y="303876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683492" y="5001489"/>
            <a:ext cx="2586182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/>
          <p:cNvSpPr/>
          <p:nvPr/>
        </p:nvSpPr>
        <p:spPr>
          <a:xfrm>
            <a:off x="1020618" y="3410456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/>
          <p:cNvSpPr/>
          <p:nvPr/>
        </p:nvSpPr>
        <p:spPr>
          <a:xfrm>
            <a:off x="1020618" y="4241593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ktangel 17"/>
          <p:cNvSpPr/>
          <p:nvPr/>
        </p:nvSpPr>
        <p:spPr>
          <a:xfrm>
            <a:off x="1020617" y="5163125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CA9CC0C4-647E-4711-8530-0F02BCD5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126" y="1405983"/>
            <a:ext cx="5279172" cy="4503012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01AEE7BC-090C-49E9-92ED-4C9DD2A2EEB0}"/>
              </a:ext>
            </a:extLst>
          </p:cNvPr>
          <p:cNvSpPr txBox="1"/>
          <p:nvPr/>
        </p:nvSpPr>
        <p:spPr>
          <a:xfrm>
            <a:off x="4042667" y="4288300"/>
            <a:ext cx="8579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Force</a:t>
            </a:r>
            <a:endParaRPr lang="nb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Rett pilkobling 4">
            <a:extLst>
              <a:ext uri="{FF2B5EF4-FFF2-40B4-BE49-F238E27FC236}">
                <a16:creationId xmlns:a16="http://schemas.microsoft.com/office/drawing/2014/main" id="{A6129061-3A14-4EAB-B250-C3F5D96C2995}"/>
              </a:ext>
            </a:extLst>
          </p:cNvPr>
          <p:cNvCxnSpPr>
            <a:cxnSpLocks/>
          </p:cNvCxnSpPr>
          <p:nvPr/>
        </p:nvCxnSpPr>
        <p:spPr>
          <a:xfrm flipH="1">
            <a:off x="4133032" y="4334432"/>
            <a:ext cx="69876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kstSylinder 18">
            <a:extLst>
              <a:ext uri="{FF2B5EF4-FFF2-40B4-BE49-F238E27FC236}">
                <a16:creationId xmlns:a16="http://schemas.microsoft.com/office/drawing/2014/main" id="{34789F1B-802A-4804-A083-7B122FD4BC7F}"/>
              </a:ext>
            </a:extLst>
          </p:cNvPr>
          <p:cNvSpPr txBox="1"/>
          <p:nvPr/>
        </p:nvSpPr>
        <p:spPr>
          <a:xfrm>
            <a:off x="6842235" y="2735317"/>
            <a:ext cx="22334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Colloids</a:t>
            </a:r>
            <a:endParaRPr lang="nb-NO" dirty="0"/>
          </a:p>
          <a:p>
            <a:r>
              <a:rPr lang="nb-NO" dirty="0"/>
              <a:t>Polymers</a:t>
            </a:r>
          </a:p>
          <a:p>
            <a:r>
              <a:rPr lang="nb-NO" dirty="0" err="1"/>
              <a:t>Charged</a:t>
            </a:r>
            <a:r>
              <a:rPr lang="nb-NO" dirty="0"/>
              <a:t> </a:t>
            </a:r>
            <a:r>
              <a:rPr lang="nb-NO" dirty="0" err="1"/>
              <a:t>nanopartcles</a:t>
            </a:r>
            <a:endParaRPr lang="nb-NO" dirty="0"/>
          </a:p>
          <a:p>
            <a:r>
              <a:rPr lang="nb-NO" dirty="0" err="1"/>
              <a:t>Magnetic</a:t>
            </a:r>
            <a:r>
              <a:rPr lang="nb-NO" dirty="0"/>
              <a:t> </a:t>
            </a:r>
            <a:r>
              <a:rPr lang="nb-NO" dirty="0" err="1"/>
              <a:t>particles</a:t>
            </a:r>
            <a:endParaRPr lang="nb-NO" dirty="0"/>
          </a:p>
          <a:p>
            <a:r>
              <a:rPr lang="nb-NO" dirty="0" err="1"/>
              <a:t>Fullerenes</a:t>
            </a:r>
            <a:endParaRPr lang="nb-NO" dirty="0"/>
          </a:p>
          <a:p>
            <a:r>
              <a:rPr lang="nb-NO" dirty="0"/>
              <a:t>Proteins</a:t>
            </a:r>
          </a:p>
          <a:p>
            <a:r>
              <a:rPr lang="nb-NO" dirty="0" err="1"/>
              <a:t>Vesicles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3895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0070C0"/>
                </a:solidFill>
              </a:rPr>
              <a:t>Negative </a:t>
            </a:r>
            <a:r>
              <a:rPr lang="nb-NO" dirty="0" err="1">
                <a:solidFill>
                  <a:srgbClr val="0070C0"/>
                </a:solidFill>
              </a:rPr>
              <a:t>thermophoresis</a:t>
            </a: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83492" y="3038764"/>
            <a:ext cx="1533236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683492" y="5001489"/>
            <a:ext cx="2586182" cy="323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/>
          <p:cNvSpPr/>
          <p:nvPr/>
        </p:nvSpPr>
        <p:spPr>
          <a:xfrm>
            <a:off x="1020618" y="3410456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/>
          <p:cNvSpPr/>
          <p:nvPr/>
        </p:nvSpPr>
        <p:spPr>
          <a:xfrm>
            <a:off x="1020618" y="4241593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ktangel 17"/>
          <p:cNvSpPr/>
          <p:nvPr/>
        </p:nvSpPr>
        <p:spPr>
          <a:xfrm>
            <a:off x="1020617" y="5163125"/>
            <a:ext cx="4105565" cy="27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CA9CC0C4-647E-4711-8530-0F02BCD5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126" y="1405983"/>
            <a:ext cx="5279172" cy="4503012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01AEE7BC-090C-49E9-92ED-4C9DD2A2EEB0}"/>
              </a:ext>
            </a:extLst>
          </p:cNvPr>
          <p:cNvSpPr txBox="1"/>
          <p:nvPr/>
        </p:nvSpPr>
        <p:spPr>
          <a:xfrm>
            <a:off x="4042667" y="4288300"/>
            <a:ext cx="8579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Force</a:t>
            </a:r>
            <a:endParaRPr lang="nb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Rett pilkobling 4">
            <a:extLst>
              <a:ext uri="{FF2B5EF4-FFF2-40B4-BE49-F238E27FC236}">
                <a16:creationId xmlns:a16="http://schemas.microsoft.com/office/drawing/2014/main" id="{A6129061-3A14-4EAB-B250-C3F5D96C2995}"/>
              </a:ext>
            </a:extLst>
          </p:cNvPr>
          <p:cNvCxnSpPr>
            <a:cxnSpLocks/>
          </p:cNvCxnSpPr>
          <p:nvPr/>
        </p:nvCxnSpPr>
        <p:spPr>
          <a:xfrm flipH="1">
            <a:off x="4133032" y="4334432"/>
            <a:ext cx="69876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ktangel 12">
            <a:extLst>
              <a:ext uri="{FF2B5EF4-FFF2-40B4-BE49-F238E27FC236}">
                <a16:creationId xmlns:a16="http://schemas.microsoft.com/office/drawing/2014/main" id="{1034D748-00C8-46F1-BC76-B3536157E783}"/>
              </a:ext>
            </a:extLst>
          </p:cNvPr>
          <p:cNvSpPr/>
          <p:nvPr/>
        </p:nvSpPr>
        <p:spPr>
          <a:xfrm>
            <a:off x="4008654" y="3563234"/>
            <a:ext cx="789131" cy="709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A387BC2E-98F8-4569-A5A3-176EEB35C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796" y="3616818"/>
            <a:ext cx="1090331" cy="6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7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Strong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coupling</a:t>
            </a: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45" name="Plassholder for innhold 2">
            <a:extLst>
              <a:ext uri="{FF2B5EF4-FFF2-40B4-BE49-F238E27FC236}">
                <a16:creationId xmlns:a16="http://schemas.microsoft.com/office/drawing/2014/main" id="{0E6C8D4B-4D8F-4F8D-AD7E-448E7DCEBAC4}"/>
              </a:ext>
            </a:extLst>
          </p:cNvPr>
          <p:cNvSpPr txBox="1">
            <a:spLocks/>
          </p:cNvSpPr>
          <p:nvPr/>
        </p:nvSpPr>
        <p:spPr>
          <a:xfrm>
            <a:off x="457200" y="3427009"/>
            <a:ext cx="2356338" cy="503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sz="2200" dirty="0"/>
              <a:t>Total </a:t>
            </a:r>
            <a:r>
              <a:rPr lang="nb-NO" sz="2200" dirty="0" err="1"/>
              <a:t>Hamiltonian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2E18726C-EF26-49DA-A14C-E3D4EAE3145B}"/>
                  </a:ext>
                </a:extLst>
              </p:cNvPr>
              <p:cNvSpPr txBox="1"/>
              <p:nvPr/>
            </p:nvSpPr>
            <p:spPr>
              <a:xfrm>
                <a:off x="4786504" y="3440545"/>
                <a:ext cx="2108590" cy="3995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2E18726C-EF26-49DA-A14C-E3D4EAE3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504" y="3440545"/>
                <a:ext cx="2108590" cy="399533"/>
              </a:xfrm>
              <a:prstGeom prst="rect">
                <a:avLst/>
              </a:prstGeom>
              <a:blipFill>
                <a:blip r:embed="rId2"/>
                <a:stretch>
                  <a:fillRect l="-2601" b="-2272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lassholder for innhold 2">
                <a:extLst>
                  <a:ext uri="{FF2B5EF4-FFF2-40B4-BE49-F238E27FC236}">
                    <a16:creationId xmlns:a16="http://schemas.microsoft.com/office/drawing/2014/main" id="{BD590281-E1EB-4565-837E-753AEF761A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322073"/>
                <a:ext cx="4620900" cy="5039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nb-NO" sz="2200" dirty="0" err="1"/>
                  <a:t>System’s</a:t>
                </a:r>
                <a:r>
                  <a:rPr lang="nb-NO" sz="2200" dirty="0"/>
                  <a:t> </a:t>
                </a:r>
                <a:r>
                  <a:rPr lang="nb-NO" sz="2200" dirty="0" err="1"/>
                  <a:t>Hamiltonian</a:t>
                </a:r>
                <a:r>
                  <a:rPr lang="nb-NO" sz="2200" dirty="0"/>
                  <a:t> in </a:t>
                </a:r>
                <a:r>
                  <a:rPr lang="nb-NO" sz="2200" dirty="0" err="1"/>
                  <a:t>state</a:t>
                </a:r>
                <a:r>
                  <a:rPr lang="nb-NO" sz="2200" dirty="0"/>
                  <a:t> </a:t>
                </a:r>
                <a14:m>
                  <m:oMath xmlns:m="http://schemas.openxmlformats.org/officeDocument/2006/math">
                    <m:r>
                      <a:rPr lang="nb-NO" sz="22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nb-NO" sz="2200" dirty="0"/>
              </a:p>
            </p:txBody>
          </p:sp>
        </mc:Choice>
        <mc:Fallback xmlns="">
          <p:sp>
            <p:nvSpPr>
              <p:cNvPr id="11" name="Plassholder for innhold 2">
                <a:extLst>
                  <a:ext uri="{FF2B5EF4-FFF2-40B4-BE49-F238E27FC236}">
                    <a16:creationId xmlns:a16="http://schemas.microsoft.com/office/drawing/2014/main" id="{BD590281-E1EB-4565-837E-753AEF761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22073"/>
                <a:ext cx="4620900" cy="503968"/>
              </a:xfrm>
              <a:prstGeom prst="rect">
                <a:avLst/>
              </a:prstGeom>
              <a:blipFill>
                <a:blip r:embed="rId3"/>
                <a:stretch>
                  <a:fillRect l="-1715" t="-7229" b="-963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lassholder for innhold 2">
                <a:extLst>
                  <a:ext uri="{FF2B5EF4-FFF2-40B4-BE49-F238E27FC236}">
                    <a16:creationId xmlns:a16="http://schemas.microsoft.com/office/drawing/2014/main" id="{47710AB2-EC2A-4846-9CCD-9AF103828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2051120"/>
                <a:ext cx="4620900" cy="5039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nb-NO" sz="2200" dirty="0"/>
                  <a:t>Bath’s </a:t>
                </a:r>
                <a:r>
                  <a:rPr lang="nb-NO" sz="2200" dirty="0" err="1"/>
                  <a:t>Hamiltonian</a:t>
                </a:r>
                <a:r>
                  <a:rPr lang="nb-NO" sz="2200" dirty="0"/>
                  <a:t> in </a:t>
                </a:r>
                <a:r>
                  <a:rPr lang="nb-NO" sz="2200" dirty="0" err="1"/>
                  <a:t>state</a:t>
                </a:r>
                <a:r>
                  <a:rPr lang="nb-NO" sz="2200" dirty="0"/>
                  <a:t> </a:t>
                </a:r>
                <a14:m>
                  <m:oMath xmlns:m="http://schemas.openxmlformats.org/officeDocument/2006/math">
                    <m:r>
                      <a:rPr lang="nb-NO" sz="2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nb-NO" sz="2200" dirty="0"/>
              </a:p>
            </p:txBody>
          </p:sp>
        </mc:Choice>
        <mc:Fallback xmlns="">
          <p:sp>
            <p:nvSpPr>
              <p:cNvPr id="13" name="Plassholder for innhold 2">
                <a:extLst>
                  <a:ext uri="{FF2B5EF4-FFF2-40B4-BE49-F238E27FC236}">
                    <a16:creationId xmlns:a16="http://schemas.microsoft.com/office/drawing/2014/main" id="{47710AB2-EC2A-4846-9CCD-9AF103828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51120"/>
                <a:ext cx="4620900" cy="503968"/>
              </a:xfrm>
              <a:prstGeom prst="rect">
                <a:avLst/>
              </a:prstGeom>
              <a:blipFill>
                <a:blip r:embed="rId4"/>
                <a:stretch>
                  <a:fillRect l="-1715" t="-6024" b="-1084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Sylinder 13">
                <a:extLst>
                  <a:ext uri="{FF2B5EF4-FFF2-40B4-BE49-F238E27FC236}">
                    <a16:creationId xmlns:a16="http://schemas.microsoft.com/office/drawing/2014/main" id="{384AF3A7-B7AA-4B2B-BCEE-D275CCC64D81}"/>
                  </a:ext>
                </a:extLst>
              </p:cNvPr>
              <p:cNvSpPr txBox="1"/>
              <p:nvPr/>
            </p:nvSpPr>
            <p:spPr>
              <a:xfrm>
                <a:off x="4760030" y="2120490"/>
                <a:ext cx="5030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nb-NO" sz="2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TekstSylinder 13">
                <a:extLst>
                  <a:ext uri="{FF2B5EF4-FFF2-40B4-BE49-F238E27FC236}">
                    <a16:creationId xmlns:a16="http://schemas.microsoft.com/office/drawing/2014/main" id="{384AF3A7-B7AA-4B2B-BCEE-D275CCC64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30" y="2120490"/>
                <a:ext cx="503023" cy="338554"/>
              </a:xfrm>
              <a:prstGeom prst="rect">
                <a:avLst/>
              </a:prstGeom>
              <a:blipFill>
                <a:blip r:embed="rId5"/>
                <a:stretch>
                  <a:fillRect l="-13415" t="-3636" r="-3659" b="-1090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251544D9-2584-4CC3-B868-86FE5A7FAF0B}"/>
              </a:ext>
            </a:extLst>
          </p:cNvPr>
          <p:cNvSpPr txBox="1">
            <a:spLocks/>
          </p:cNvSpPr>
          <p:nvPr/>
        </p:nvSpPr>
        <p:spPr>
          <a:xfrm>
            <a:off x="457200" y="2743363"/>
            <a:ext cx="4620900" cy="503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sz="2200" dirty="0" err="1"/>
              <a:t>Interaction</a:t>
            </a:r>
            <a:r>
              <a:rPr lang="nb-NO" sz="2200" dirty="0"/>
              <a:t> system-</a:t>
            </a:r>
            <a:r>
              <a:rPr lang="nb-NO" sz="2200" dirty="0" err="1"/>
              <a:t>bath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Sylinder 15">
                <a:extLst>
                  <a:ext uri="{FF2B5EF4-FFF2-40B4-BE49-F238E27FC236}">
                    <a16:creationId xmlns:a16="http://schemas.microsoft.com/office/drawing/2014/main" id="{58F785AF-9A3E-4B34-A93E-F68EE0392A06}"/>
                  </a:ext>
                </a:extLst>
              </p:cNvPr>
              <p:cNvSpPr txBox="1"/>
              <p:nvPr/>
            </p:nvSpPr>
            <p:spPr>
              <a:xfrm>
                <a:off x="4787828" y="2795773"/>
                <a:ext cx="580544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nb-NO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kstSylinder 15">
                <a:extLst>
                  <a:ext uri="{FF2B5EF4-FFF2-40B4-BE49-F238E27FC236}">
                    <a16:creationId xmlns:a16="http://schemas.microsoft.com/office/drawing/2014/main" id="{58F785AF-9A3E-4B34-A93E-F68EE0392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828" y="2795773"/>
                <a:ext cx="580544" cy="395429"/>
              </a:xfrm>
              <a:prstGeom prst="rect">
                <a:avLst/>
              </a:prstGeom>
              <a:blipFill>
                <a:blip r:embed="rId6"/>
                <a:stretch>
                  <a:fillRect l="-10417" b="-2656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lassholder for innhold 2">
                <a:extLst>
                  <a:ext uri="{FF2B5EF4-FFF2-40B4-BE49-F238E27FC236}">
                    <a16:creationId xmlns:a16="http://schemas.microsoft.com/office/drawing/2014/main" id="{AE8A2B8B-50C5-44B0-9361-A457AFA1DC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8" y="4078581"/>
                <a:ext cx="8371491" cy="8685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nb-NO" sz="2200" dirty="0" err="1"/>
                  <a:t>Average</a:t>
                </a:r>
                <a:r>
                  <a:rPr lang="nb-NO" sz="2200" dirty="0"/>
                  <a:t> over </a:t>
                </a:r>
                <a:r>
                  <a:rPr lang="nb-NO" sz="2200" dirty="0" err="1"/>
                  <a:t>bath</a:t>
                </a:r>
                <a:r>
                  <a:rPr lang="nb-NO" sz="2200" dirty="0"/>
                  <a:t> to </a:t>
                </a:r>
                <a:r>
                  <a:rPr lang="nb-NO" sz="2200" dirty="0" err="1"/>
                  <a:t>get</a:t>
                </a:r>
                <a:r>
                  <a:rPr lang="nb-NO" sz="2200" dirty="0"/>
                  <a:t> a </a:t>
                </a:r>
                <a:r>
                  <a:rPr lang="nb-NO" sz="2200" dirty="0" err="1"/>
                  <a:t>temperature</a:t>
                </a:r>
                <a:r>
                  <a:rPr lang="nb-NO" sz="2200" dirty="0"/>
                  <a:t>-dependent </a:t>
                </a:r>
                <a:r>
                  <a:rPr lang="nb-NO" sz="2200" i="1" dirty="0" err="1">
                    <a:solidFill>
                      <a:srgbClr val="FF0000"/>
                    </a:solidFill>
                  </a:rPr>
                  <a:t>Hamiltonian</a:t>
                </a:r>
                <a:r>
                  <a:rPr lang="nb-NO" sz="2200" i="1" dirty="0">
                    <a:solidFill>
                      <a:srgbClr val="FF0000"/>
                    </a:solidFill>
                  </a:rPr>
                  <a:t> </a:t>
                </a:r>
                <a:r>
                  <a:rPr lang="nb-NO" sz="2200" i="1" dirty="0" err="1">
                    <a:solidFill>
                      <a:srgbClr val="FF0000"/>
                    </a:solidFill>
                  </a:rPr>
                  <a:t>of</a:t>
                </a:r>
                <a:r>
                  <a:rPr lang="nb-NO" sz="2200" i="1" dirty="0">
                    <a:solidFill>
                      <a:srgbClr val="FF0000"/>
                    </a:solidFill>
                  </a:rPr>
                  <a:t> </a:t>
                </a:r>
                <a:r>
                  <a:rPr lang="nb-NO" sz="2200" i="1" dirty="0" err="1">
                    <a:solidFill>
                      <a:srgbClr val="FF0000"/>
                    </a:solidFill>
                  </a:rPr>
                  <a:t>mean</a:t>
                </a:r>
                <a:r>
                  <a:rPr lang="nb-NO" sz="2200" i="1" dirty="0">
                    <a:solidFill>
                      <a:srgbClr val="FF0000"/>
                    </a:solidFill>
                  </a:rPr>
                  <a:t> force</a:t>
                </a:r>
                <a:r>
                  <a:rPr lang="nb-NO" sz="22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nb-NO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nb-NO" sz="2200" dirty="0"/>
                  <a:t>, for </a:t>
                </a:r>
                <a:r>
                  <a:rPr lang="nb-NO" sz="2200" dirty="0" err="1"/>
                  <a:t>the</a:t>
                </a:r>
                <a:r>
                  <a:rPr lang="nb-NO" sz="2200" dirty="0"/>
                  <a:t> system:</a:t>
                </a:r>
              </a:p>
            </p:txBody>
          </p:sp>
        </mc:Choice>
        <mc:Fallback xmlns="">
          <p:sp>
            <p:nvSpPr>
              <p:cNvPr id="17" name="Plassholder for innhold 2">
                <a:extLst>
                  <a:ext uri="{FF2B5EF4-FFF2-40B4-BE49-F238E27FC236}">
                    <a16:creationId xmlns:a16="http://schemas.microsoft.com/office/drawing/2014/main" id="{AE8A2B8B-50C5-44B0-9361-A457AFA1D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4078581"/>
                <a:ext cx="8371491" cy="868522"/>
              </a:xfrm>
              <a:prstGeom prst="rect">
                <a:avLst/>
              </a:prstGeom>
              <a:blipFill>
                <a:blip r:embed="rId7"/>
                <a:stretch>
                  <a:fillRect l="-947" t="-4196" r="-655" b="-20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860BFA53-2311-45BD-B865-0D5700D062E2}"/>
                  </a:ext>
                </a:extLst>
              </p:cNvPr>
              <p:cNvSpPr/>
              <p:nvPr/>
            </p:nvSpPr>
            <p:spPr>
              <a:xfrm>
                <a:off x="3707149" y="5463913"/>
                <a:ext cx="3948645" cy="579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nb-NO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b-NO" sz="2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</m:num>
                        <m:den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860BFA53-2311-45BD-B865-0D5700D0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49" y="5463913"/>
                <a:ext cx="3948645" cy="5792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5F4BDC5A-A32D-4429-8243-55DE51B1BD3E}"/>
                  </a:ext>
                </a:extLst>
              </p:cNvPr>
              <p:cNvSpPr txBox="1"/>
              <p:nvPr/>
            </p:nvSpPr>
            <p:spPr>
              <a:xfrm>
                <a:off x="5371980" y="4868953"/>
                <a:ext cx="1965986" cy="78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b-NO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nb-N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nb-NO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nb-N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nb-N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nb-N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nb-NO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5F4BDC5A-A32D-4429-8243-55DE51B1B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980" y="4868953"/>
                <a:ext cx="1965986" cy="787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kstSylinder 20">
                <a:extLst>
                  <a:ext uri="{FF2B5EF4-FFF2-40B4-BE49-F238E27FC236}">
                    <a16:creationId xmlns:a16="http://schemas.microsoft.com/office/drawing/2014/main" id="{8EF37C8F-F50F-46F4-9A42-54F78007EA78}"/>
                  </a:ext>
                </a:extLst>
              </p:cNvPr>
              <p:cNvSpPr txBox="1"/>
              <p:nvPr/>
            </p:nvSpPr>
            <p:spPr>
              <a:xfrm>
                <a:off x="5599289" y="5776383"/>
                <a:ext cx="977960" cy="737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b-NO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nb-NO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21" name="TekstSylinder 20">
                <a:extLst>
                  <a:ext uri="{FF2B5EF4-FFF2-40B4-BE49-F238E27FC236}">
                    <a16:creationId xmlns:a16="http://schemas.microsoft.com/office/drawing/2014/main" id="{8EF37C8F-F50F-46F4-9A42-54F78007E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289" y="5776383"/>
                <a:ext cx="977960" cy="7377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Sylinder 22">
                <a:extLst>
                  <a:ext uri="{FF2B5EF4-FFF2-40B4-BE49-F238E27FC236}">
                    <a16:creationId xmlns:a16="http://schemas.microsoft.com/office/drawing/2014/main" id="{138C0D2A-427E-4829-A281-A17650A29838}"/>
                  </a:ext>
                </a:extLst>
              </p:cNvPr>
              <p:cNvSpPr txBox="1"/>
              <p:nvPr/>
            </p:nvSpPr>
            <p:spPr>
              <a:xfrm>
                <a:off x="4824471" y="1369151"/>
                <a:ext cx="482440" cy="3995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</m:oMath>
                  </m:oMathPara>
                </a14:m>
                <a:endParaRPr lang="nb-NO" sz="2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kstSylinder 22">
                <a:extLst>
                  <a:ext uri="{FF2B5EF4-FFF2-40B4-BE49-F238E27FC236}">
                    <a16:creationId xmlns:a16="http://schemas.microsoft.com/office/drawing/2014/main" id="{138C0D2A-427E-4829-A281-A17650A29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1" y="1369151"/>
                <a:ext cx="482440" cy="399533"/>
              </a:xfrm>
              <a:prstGeom prst="rect">
                <a:avLst/>
              </a:prstGeom>
              <a:blipFill>
                <a:blip r:embed="rId11"/>
                <a:stretch>
                  <a:fillRect l="-13750" r="-3750" b="-2461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ktangel 6">
                <a:extLst>
                  <a:ext uri="{FF2B5EF4-FFF2-40B4-BE49-F238E27FC236}">
                    <a16:creationId xmlns:a16="http://schemas.microsoft.com/office/drawing/2014/main" id="{28D78093-5CEF-4E4C-9900-27104E54B80E}"/>
                  </a:ext>
                </a:extLst>
              </p:cNvPr>
              <p:cNvSpPr/>
              <p:nvPr/>
            </p:nvSpPr>
            <p:spPr>
              <a:xfrm>
                <a:off x="6726500" y="1273322"/>
                <a:ext cx="2039816" cy="1506097"/>
              </a:xfrm>
              <a:prstGeom prst="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b="0" dirty="0"/>
                  <a:t>                     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nb-NO" b="0" dirty="0"/>
              </a:p>
              <a:p>
                <a:pPr algn="ctr"/>
                <a:endParaRPr lang="nb-NO" dirty="0"/>
              </a:p>
              <a:p>
                <a:pPr algn="ctr"/>
                <a:endParaRPr lang="nb-NO" dirty="0"/>
              </a:p>
              <a:p>
                <a:pPr algn="ctr"/>
                <a:endParaRPr lang="nb-NO" dirty="0"/>
              </a:p>
            </p:txBody>
          </p:sp>
        </mc:Choice>
        <mc:Fallback xmlns="">
          <p:sp>
            <p:nvSpPr>
              <p:cNvPr id="7" name="Rektangel 6">
                <a:extLst>
                  <a:ext uri="{FF2B5EF4-FFF2-40B4-BE49-F238E27FC236}">
                    <a16:creationId xmlns:a16="http://schemas.microsoft.com/office/drawing/2014/main" id="{28D78093-5CEF-4E4C-9900-27104E54B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00" y="1273322"/>
                <a:ext cx="2039816" cy="15060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3B3F4314-1C0F-42A7-B650-3D469C7EEE26}"/>
                  </a:ext>
                </a:extLst>
              </p:cNvPr>
              <p:cNvSpPr/>
              <p:nvPr/>
            </p:nvSpPr>
            <p:spPr>
              <a:xfrm>
                <a:off x="7461902" y="1759099"/>
                <a:ext cx="578338" cy="559130"/>
              </a:xfrm>
              <a:prstGeom prst="ellipse">
                <a:avLst/>
              </a:prstGeom>
              <a:gradFill>
                <a:gsLst>
                  <a:gs pos="0">
                    <a:srgbClr val="00B050"/>
                  </a:gs>
                  <a:gs pos="100000">
                    <a:srgbClr val="00B050"/>
                  </a:gs>
                </a:gsLst>
              </a:gradFill>
              <a:ln w="254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3B3F4314-1C0F-42A7-B650-3D469C7EE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902" y="1759099"/>
                <a:ext cx="578338" cy="55913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956DF01C-6C5D-430B-9960-71A30AFC5442}"/>
                  </a:ext>
                </a:extLst>
              </p:cNvPr>
              <p:cNvSpPr/>
              <p:nvPr/>
            </p:nvSpPr>
            <p:spPr>
              <a:xfrm>
                <a:off x="7457239" y="1759099"/>
                <a:ext cx="578338" cy="559130"/>
              </a:xfrm>
              <a:prstGeom prst="ellipse">
                <a:avLst/>
              </a:prstGeom>
              <a:gradFill>
                <a:gsLst>
                  <a:gs pos="0">
                    <a:srgbClr val="00B050"/>
                  </a:gs>
                  <a:gs pos="100000">
                    <a:srgbClr val="00B050"/>
                  </a:gs>
                </a:gsLst>
              </a:gra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956DF01C-6C5D-430B-9960-71A30AFC5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39" y="1759099"/>
                <a:ext cx="578338" cy="55913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ktangel 26">
            <a:extLst>
              <a:ext uri="{FF2B5EF4-FFF2-40B4-BE49-F238E27FC236}">
                <a16:creationId xmlns:a16="http://schemas.microsoft.com/office/drawing/2014/main" id="{EDAE1489-A6A4-41ED-B879-50BD380CC765}"/>
              </a:ext>
            </a:extLst>
          </p:cNvPr>
          <p:cNvSpPr/>
          <p:nvPr/>
        </p:nvSpPr>
        <p:spPr>
          <a:xfrm>
            <a:off x="4197178" y="6545982"/>
            <a:ext cx="3948644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nb-NO" sz="1400" dirty="0" err="1"/>
              <a:t>Talkner</a:t>
            </a:r>
            <a:r>
              <a:rPr lang="nb-NO" sz="1400" dirty="0"/>
              <a:t>, P.; </a:t>
            </a:r>
            <a:r>
              <a:rPr lang="nb-NO" sz="1400" dirty="0" err="1"/>
              <a:t>Hanggi</a:t>
            </a:r>
            <a:r>
              <a:rPr lang="nb-NO" sz="1400" dirty="0"/>
              <a:t>, P. </a:t>
            </a:r>
            <a:r>
              <a:rPr lang="nb-NO" sz="1400" i="1" dirty="0" err="1"/>
              <a:t>Phys</a:t>
            </a:r>
            <a:r>
              <a:rPr lang="nb-NO" sz="1400" i="1" dirty="0"/>
              <a:t>. Rev. E </a:t>
            </a:r>
            <a:r>
              <a:rPr lang="nb-NO" sz="1400" b="1" dirty="0"/>
              <a:t>2016</a:t>
            </a:r>
            <a:r>
              <a:rPr lang="nb-NO" sz="1400" dirty="0"/>
              <a:t>, 94, 022143.</a:t>
            </a:r>
          </a:p>
        </p:txBody>
      </p:sp>
    </p:spTree>
    <p:extLst>
      <p:ext uri="{BB962C8B-B14F-4D97-AF65-F5344CB8AC3E}">
        <p14:creationId xmlns:p14="http://schemas.microsoft.com/office/powerpoint/2010/main" val="276841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/>
      <p:bldP spid="3" grpId="0"/>
      <p:bldP spid="11" grpId="0"/>
      <p:bldP spid="13" grpId="0"/>
      <p:bldP spid="14" grpId="0"/>
      <p:bldP spid="15" grpId="0"/>
      <p:bldP spid="16" grpId="0"/>
      <p:bldP spid="17" grpId="0"/>
      <p:bldP spid="4" grpId="0"/>
      <p:bldP spid="5" grpId="0"/>
      <p:bldP spid="21" grpId="0"/>
      <p:bldP spid="23" grpId="0"/>
      <p:bldP spid="7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70C0"/>
                </a:solidFill>
              </a:rPr>
              <a:t>Strong</a:t>
            </a:r>
            <a:r>
              <a:rPr lang="nb-NO" dirty="0">
                <a:solidFill>
                  <a:srgbClr val="0070C0"/>
                </a:solidFill>
              </a:rPr>
              <a:t> </a:t>
            </a:r>
            <a:r>
              <a:rPr lang="nb-NO" dirty="0" err="1">
                <a:solidFill>
                  <a:srgbClr val="0070C0"/>
                </a:solidFill>
              </a:rPr>
              <a:t>coupling</a:t>
            </a: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45" name="Plassholder for innhold 2">
            <a:extLst>
              <a:ext uri="{FF2B5EF4-FFF2-40B4-BE49-F238E27FC236}">
                <a16:creationId xmlns:a16="http://schemas.microsoft.com/office/drawing/2014/main" id="{0E6C8D4B-4D8F-4F8D-AD7E-448E7DCEBAC4}"/>
              </a:ext>
            </a:extLst>
          </p:cNvPr>
          <p:cNvSpPr txBox="1">
            <a:spLocks/>
          </p:cNvSpPr>
          <p:nvPr/>
        </p:nvSpPr>
        <p:spPr>
          <a:xfrm>
            <a:off x="457200" y="3427009"/>
            <a:ext cx="2356338" cy="503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sz="2200" dirty="0"/>
              <a:t>Total </a:t>
            </a:r>
            <a:r>
              <a:rPr lang="nb-NO" sz="2200" dirty="0" err="1"/>
              <a:t>Hamiltonian</a:t>
            </a:r>
            <a:endParaRPr lang="nb-N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2E18726C-EF26-49DA-A14C-E3D4EAE3145B}"/>
                  </a:ext>
                </a:extLst>
              </p:cNvPr>
              <p:cNvSpPr txBox="1"/>
              <p:nvPr/>
            </p:nvSpPr>
            <p:spPr>
              <a:xfrm>
                <a:off x="4786504" y="3440545"/>
                <a:ext cx="2108590" cy="3995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nb-NO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3" name="TekstSylinder 2">
                <a:extLst>
                  <a:ext uri="{FF2B5EF4-FFF2-40B4-BE49-F238E27FC236}">
                    <a16:creationId xmlns:a16="http://schemas.microsoft.com/office/drawing/2014/main" id="{2E18726C-EF26-49DA-A14C-E3D4EAE3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504" y="3440545"/>
                <a:ext cx="2108590" cy="399533"/>
              </a:xfrm>
              <a:prstGeom prst="rect">
                <a:avLst/>
              </a:prstGeom>
              <a:blipFill>
                <a:blip r:embed="rId2"/>
                <a:stretch>
                  <a:fillRect l="-2601" b="-2272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lassholder for innhold 2">
                <a:extLst>
                  <a:ext uri="{FF2B5EF4-FFF2-40B4-BE49-F238E27FC236}">
                    <a16:creationId xmlns:a16="http://schemas.microsoft.com/office/drawing/2014/main" id="{BD590281-E1EB-4565-837E-753AEF761A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322073"/>
                <a:ext cx="4620900" cy="5039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nb-NO" sz="2200" dirty="0" err="1"/>
                  <a:t>System’s</a:t>
                </a:r>
                <a:r>
                  <a:rPr lang="nb-NO" sz="2200" dirty="0"/>
                  <a:t> </a:t>
                </a:r>
                <a:r>
                  <a:rPr lang="nb-NO" sz="2200" dirty="0" err="1"/>
                  <a:t>Hamiltonian</a:t>
                </a:r>
                <a:r>
                  <a:rPr lang="nb-NO" sz="2200" dirty="0"/>
                  <a:t> in </a:t>
                </a:r>
                <a:r>
                  <a:rPr lang="nb-NO" sz="2200" dirty="0" err="1"/>
                  <a:t>state</a:t>
                </a:r>
                <a:r>
                  <a:rPr lang="nb-NO" sz="2200" dirty="0"/>
                  <a:t> </a:t>
                </a:r>
                <a14:m>
                  <m:oMath xmlns:m="http://schemas.openxmlformats.org/officeDocument/2006/math">
                    <m:r>
                      <a:rPr lang="nb-NO" sz="22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nb-NO" sz="2200" dirty="0"/>
              </a:p>
            </p:txBody>
          </p:sp>
        </mc:Choice>
        <mc:Fallback xmlns="">
          <p:sp>
            <p:nvSpPr>
              <p:cNvPr id="11" name="Plassholder for innhold 2">
                <a:extLst>
                  <a:ext uri="{FF2B5EF4-FFF2-40B4-BE49-F238E27FC236}">
                    <a16:creationId xmlns:a16="http://schemas.microsoft.com/office/drawing/2014/main" id="{BD590281-E1EB-4565-837E-753AEF761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22073"/>
                <a:ext cx="4620900" cy="503968"/>
              </a:xfrm>
              <a:prstGeom prst="rect">
                <a:avLst/>
              </a:prstGeom>
              <a:blipFill>
                <a:blip r:embed="rId3"/>
                <a:stretch>
                  <a:fillRect l="-1715" t="-7229" b="-963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lassholder for innhold 2">
                <a:extLst>
                  <a:ext uri="{FF2B5EF4-FFF2-40B4-BE49-F238E27FC236}">
                    <a16:creationId xmlns:a16="http://schemas.microsoft.com/office/drawing/2014/main" id="{47710AB2-EC2A-4846-9CCD-9AF103828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2051120"/>
                <a:ext cx="4620900" cy="5039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nb-NO" sz="2200" dirty="0"/>
                  <a:t>Bath’s </a:t>
                </a:r>
                <a:r>
                  <a:rPr lang="nb-NO" sz="2200" dirty="0" err="1"/>
                  <a:t>Hamiltonian</a:t>
                </a:r>
                <a:r>
                  <a:rPr lang="nb-NO" sz="2200" dirty="0"/>
                  <a:t> in </a:t>
                </a:r>
                <a:r>
                  <a:rPr lang="nb-NO" sz="2200" dirty="0" err="1"/>
                  <a:t>state</a:t>
                </a:r>
                <a:r>
                  <a:rPr lang="nb-NO" sz="2200" dirty="0"/>
                  <a:t> </a:t>
                </a:r>
                <a14:m>
                  <m:oMath xmlns:m="http://schemas.openxmlformats.org/officeDocument/2006/math">
                    <m:r>
                      <a:rPr lang="nb-NO" sz="2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nb-NO" sz="2200" dirty="0"/>
              </a:p>
            </p:txBody>
          </p:sp>
        </mc:Choice>
        <mc:Fallback xmlns="">
          <p:sp>
            <p:nvSpPr>
              <p:cNvPr id="13" name="Plassholder for innhold 2">
                <a:extLst>
                  <a:ext uri="{FF2B5EF4-FFF2-40B4-BE49-F238E27FC236}">
                    <a16:creationId xmlns:a16="http://schemas.microsoft.com/office/drawing/2014/main" id="{47710AB2-EC2A-4846-9CCD-9AF103828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51120"/>
                <a:ext cx="4620900" cy="503968"/>
              </a:xfrm>
              <a:prstGeom prst="rect">
                <a:avLst/>
              </a:prstGeom>
              <a:blipFill>
                <a:blip r:embed="rId4"/>
                <a:stretch>
                  <a:fillRect l="-1715" t="-6024" b="-1084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Sylinder 13">
                <a:extLst>
                  <a:ext uri="{FF2B5EF4-FFF2-40B4-BE49-F238E27FC236}">
                    <a16:creationId xmlns:a16="http://schemas.microsoft.com/office/drawing/2014/main" id="{384AF3A7-B7AA-4B2B-BCEE-D275CCC64D81}"/>
                  </a:ext>
                </a:extLst>
              </p:cNvPr>
              <p:cNvSpPr txBox="1"/>
              <p:nvPr/>
            </p:nvSpPr>
            <p:spPr>
              <a:xfrm>
                <a:off x="4760030" y="2120490"/>
                <a:ext cx="5030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nb-NO" sz="2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TekstSylinder 13">
                <a:extLst>
                  <a:ext uri="{FF2B5EF4-FFF2-40B4-BE49-F238E27FC236}">
                    <a16:creationId xmlns:a16="http://schemas.microsoft.com/office/drawing/2014/main" id="{384AF3A7-B7AA-4B2B-BCEE-D275CCC64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30" y="2120490"/>
                <a:ext cx="503023" cy="338554"/>
              </a:xfrm>
              <a:prstGeom prst="rect">
                <a:avLst/>
              </a:prstGeom>
              <a:blipFill>
                <a:blip r:embed="rId5"/>
                <a:stretch>
                  <a:fillRect l="-13415" t="-3636" r="-3659" b="-1090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lassholder for innhold 2">
                <a:extLst>
                  <a:ext uri="{FF2B5EF4-FFF2-40B4-BE49-F238E27FC236}">
                    <a16:creationId xmlns:a16="http://schemas.microsoft.com/office/drawing/2014/main" id="{AE8A2B8B-50C5-44B0-9361-A457AFA1DC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8" y="4078581"/>
                <a:ext cx="8371491" cy="8685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nb-NO" sz="2200" dirty="0" err="1"/>
                  <a:t>Average</a:t>
                </a:r>
                <a:r>
                  <a:rPr lang="nb-NO" sz="2200" dirty="0"/>
                  <a:t> over </a:t>
                </a:r>
                <a:r>
                  <a:rPr lang="nb-NO" sz="2200" dirty="0" err="1"/>
                  <a:t>bath</a:t>
                </a:r>
                <a:r>
                  <a:rPr lang="nb-NO" sz="2200" dirty="0"/>
                  <a:t> to </a:t>
                </a:r>
                <a:r>
                  <a:rPr lang="nb-NO" sz="2200" dirty="0" err="1"/>
                  <a:t>get</a:t>
                </a:r>
                <a:r>
                  <a:rPr lang="nb-NO" sz="2200" dirty="0"/>
                  <a:t> a </a:t>
                </a:r>
                <a:r>
                  <a:rPr lang="nb-NO" sz="2200" dirty="0" err="1"/>
                  <a:t>temperature</a:t>
                </a:r>
                <a:r>
                  <a:rPr lang="nb-NO" sz="2200" dirty="0"/>
                  <a:t>-dependent </a:t>
                </a:r>
                <a:r>
                  <a:rPr lang="nb-NO" sz="2200" i="1" dirty="0" err="1">
                    <a:solidFill>
                      <a:srgbClr val="FF0000"/>
                    </a:solidFill>
                  </a:rPr>
                  <a:t>Hamiltonian</a:t>
                </a:r>
                <a:r>
                  <a:rPr lang="nb-NO" sz="2200" i="1" dirty="0">
                    <a:solidFill>
                      <a:srgbClr val="FF0000"/>
                    </a:solidFill>
                  </a:rPr>
                  <a:t> </a:t>
                </a:r>
                <a:r>
                  <a:rPr lang="nb-NO" sz="2200" i="1" dirty="0" err="1">
                    <a:solidFill>
                      <a:srgbClr val="FF0000"/>
                    </a:solidFill>
                  </a:rPr>
                  <a:t>of</a:t>
                </a:r>
                <a:r>
                  <a:rPr lang="nb-NO" sz="2200" i="1" dirty="0">
                    <a:solidFill>
                      <a:srgbClr val="FF0000"/>
                    </a:solidFill>
                  </a:rPr>
                  <a:t> </a:t>
                </a:r>
                <a:r>
                  <a:rPr lang="nb-NO" sz="2200" i="1" dirty="0" err="1">
                    <a:solidFill>
                      <a:srgbClr val="FF0000"/>
                    </a:solidFill>
                  </a:rPr>
                  <a:t>mean</a:t>
                </a:r>
                <a:r>
                  <a:rPr lang="nb-NO" sz="2200" i="1" dirty="0">
                    <a:solidFill>
                      <a:srgbClr val="FF0000"/>
                    </a:solidFill>
                  </a:rPr>
                  <a:t> force</a:t>
                </a:r>
                <a:r>
                  <a:rPr lang="nb-NO" sz="22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nb-NO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nb-NO" sz="2200" dirty="0"/>
                  <a:t>, for </a:t>
                </a:r>
                <a:r>
                  <a:rPr lang="nb-NO" sz="2200" dirty="0" err="1"/>
                  <a:t>the</a:t>
                </a:r>
                <a:r>
                  <a:rPr lang="nb-NO" sz="2200" dirty="0"/>
                  <a:t> system:</a:t>
                </a:r>
              </a:p>
            </p:txBody>
          </p:sp>
        </mc:Choice>
        <mc:Fallback xmlns="">
          <p:sp>
            <p:nvSpPr>
              <p:cNvPr id="17" name="Plassholder for innhold 2">
                <a:extLst>
                  <a:ext uri="{FF2B5EF4-FFF2-40B4-BE49-F238E27FC236}">
                    <a16:creationId xmlns:a16="http://schemas.microsoft.com/office/drawing/2014/main" id="{AE8A2B8B-50C5-44B0-9361-A457AFA1D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4078581"/>
                <a:ext cx="8371491" cy="868522"/>
              </a:xfrm>
              <a:prstGeom prst="rect">
                <a:avLst/>
              </a:prstGeom>
              <a:blipFill>
                <a:blip r:embed="rId6"/>
                <a:stretch>
                  <a:fillRect l="-947" t="-4196" r="-655" b="-20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860BFA53-2311-45BD-B865-0D5700D062E2}"/>
                  </a:ext>
                </a:extLst>
              </p:cNvPr>
              <p:cNvSpPr/>
              <p:nvPr/>
            </p:nvSpPr>
            <p:spPr>
              <a:xfrm>
                <a:off x="3707149" y="5463913"/>
                <a:ext cx="3948645" cy="579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nb-NO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b-NO" sz="2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nb-NO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nb-NO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nb-NO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</m:num>
                        <m:den>
                          <m:r>
                            <a:rPr lang="nb-NO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nb-NO" sz="2200" dirty="0"/>
              </a:p>
            </p:txBody>
          </p:sp>
        </mc:Choice>
        <mc:Fallback xmlns="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860BFA53-2311-45BD-B865-0D5700D0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49" y="5463913"/>
                <a:ext cx="3948645" cy="5792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5F4BDC5A-A32D-4429-8243-55DE51B1BD3E}"/>
                  </a:ext>
                </a:extLst>
              </p:cNvPr>
              <p:cNvSpPr txBox="1"/>
              <p:nvPr/>
            </p:nvSpPr>
            <p:spPr>
              <a:xfrm>
                <a:off x="5371980" y="4868953"/>
                <a:ext cx="1965986" cy="78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b-NO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b-N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nb-N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nb-NO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nb-N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nb-N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nb-N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nb-NO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5" name="TekstSylinder 4">
                <a:extLst>
                  <a:ext uri="{FF2B5EF4-FFF2-40B4-BE49-F238E27FC236}">
                    <a16:creationId xmlns:a16="http://schemas.microsoft.com/office/drawing/2014/main" id="{5F4BDC5A-A32D-4429-8243-55DE51B1B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980" y="4868953"/>
                <a:ext cx="1965986" cy="787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kstSylinder 20">
                <a:extLst>
                  <a:ext uri="{FF2B5EF4-FFF2-40B4-BE49-F238E27FC236}">
                    <a16:creationId xmlns:a16="http://schemas.microsoft.com/office/drawing/2014/main" id="{8EF37C8F-F50F-46F4-9A42-54F78007EA78}"/>
                  </a:ext>
                </a:extLst>
              </p:cNvPr>
              <p:cNvSpPr txBox="1"/>
              <p:nvPr/>
            </p:nvSpPr>
            <p:spPr>
              <a:xfrm>
                <a:off x="5599289" y="5776383"/>
                <a:ext cx="977960" cy="737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b-NO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nb-NO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21" name="TekstSylinder 20">
                <a:extLst>
                  <a:ext uri="{FF2B5EF4-FFF2-40B4-BE49-F238E27FC236}">
                    <a16:creationId xmlns:a16="http://schemas.microsoft.com/office/drawing/2014/main" id="{8EF37C8F-F50F-46F4-9A42-54F78007E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289" y="5776383"/>
                <a:ext cx="977960" cy="7377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Sylinder 22">
                <a:extLst>
                  <a:ext uri="{FF2B5EF4-FFF2-40B4-BE49-F238E27FC236}">
                    <a16:creationId xmlns:a16="http://schemas.microsoft.com/office/drawing/2014/main" id="{138C0D2A-427E-4829-A281-A17650A29838}"/>
                  </a:ext>
                </a:extLst>
              </p:cNvPr>
              <p:cNvSpPr txBox="1"/>
              <p:nvPr/>
            </p:nvSpPr>
            <p:spPr>
              <a:xfrm>
                <a:off x="4824471" y="1369151"/>
                <a:ext cx="482440" cy="3995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nb-NO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</m:oMath>
                  </m:oMathPara>
                </a14:m>
                <a:endParaRPr lang="nb-NO" sz="2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kstSylinder 22">
                <a:extLst>
                  <a:ext uri="{FF2B5EF4-FFF2-40B4-BE49-F238E27FC236}">
                    <a16:creationId xmlns:a16="http://schemas.microsoft.com/office/drawing/2014/main" id="{138C0D2A-427E-4829-A281-A17650A29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1" y="1369151"/>
                <a:ext cx="482440" cy="399533"/>
              </a:xfrm>
              <a:prstGeom prst="rect">
                <a:avLst/>
              </a:prstGeom>
              <a:blipFill>
                <a:blip r:embed="rId11"/>
                <a:stretch>
                  <a:fillRect l="-13750" r="-3750" b="-2461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ktangel 6">
                <a:extLst>
                  <a:ext uri="{FF2B5EF4-FFF2-40B4-BE49-F238E27FC236}">
                    <a16:creationId xmlns:a16="http://schemas.microsoft.com/office/drawing/2014/main" id="{28D78093-5CEF-4E4C-9900-27104E54B80E}"/>
                  </a:ext>
                </a:extLst>
              </p:cNvPr>
              <p:cNvSpPr/>
              <p:nvPr/>
            </p:nvSpPr>
            <p:spPr>
              <a:xfrm>
                <a:off x="6726500" y="1273322"/>
                <a:ext cx="2039816" cy="1506097"/>
              </a:xfrm>
              <a:prstGeom prst="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b="0" dirty="0"/>
                  <a:t>                     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nb-NO" b="0" dirty="0"/>
              </a:p>
              <a:p>
                <a:pPr algn="ctr"/>
                <a:endParaRPr lang="nb-NO" dirty="0"/>
              </a:p>
              <a:p>
                <a:pPr algn="ctr"/>
                <a:endParaRPr lang="nb-NO" dirty="0"/>
              </a:p>
              <a:p>
                <a:pPr algn="ctr"/>
                <a:endParaRPr lang="nb-NO" dirty="0"/>
              </a:p>
            </p:txBody>
          </p:sp>
        </mc:Choice>
        <mc:Fallback xmlns="">
          <p:sp>
            <p:nvSpPr>
              <p:cNvPr id="7" name="Rektangel 6">
                <a:extLst>
                  <a:ext uri="{FF2B5EF4-FFF2-40B4-BE49-F238E27FC236}">
                    <a16:creationId xmlns:a16="http://schemas.microsoft.com/office/drawing/2014/main" id="{28D78093-5CEF-4E4C-9900-27104E54B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00" y="1273322"/>
                <a:ext cx="2039816" cy="15060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3B3F4314-1C0F-42A7-B650-3D469C7EEE26}"/>
                  </a:ext>
                </a:extLst>
              </p:cNvPr>
              <p:cNvSpPr/>
              <p:nvPr/>
            </p:nvSpPr>
            <p:spPr>
              <a:xfrm>
                <a:off x="7461902" y="1759099"/>
                <a:ext cx="578338" cy="559130"/>
              </a:xfrm>
              <a:prstGeom prst="ellipse">
                <a:avLst/>
              </a:prstGeom>
              <a:gradFill>
                <a:gsLst>
                  <a:gs pos="0">
                    <a:srgbClr val="00B050"/>
                  </a:gs>
                  <a:gs pos="100000">
                    <a:srgbClr val="00B050"/>
                  </a:gs>
                </a:gsLst>
              </a:gradFill>
              <a:ln w="254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3B3F4314-1C0F-42A7-B650-3D469C7EE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902" y="1759099"/>
                <a:ext cx="578338" cy="55913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ktangel 5">
            <a:extLst>
              <a:ext uri="{FF2B5EF4-FFF2-40B4-BE49-F238E27FC236}">
                <a16:creationId xmlns:a16="http://schemas.microsoft.com/office/drawing/2014/main" id="{9B148737-D23B-42A2-900C-8FFC68D79DF2}"/>
              </a:ext>
            </a:extLst>
          </p:cNvPr>
          <p:cNvSpPr/>
          <p:nvPr/>
        </p:nvSpPr>
        <p:spPr>
          <a:xfrm>
            <a:off x="6089715" y="2894029"/>
            <a:ext cx="1055803" cy="1143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436D8843-2DD2-4A6D-B8AD-D4C28DEBB35A}"/>
              </a:ext>
            </a:extLst>
          </p:cNvPr>
          <p:cNvSpPr/>
          <p:nvPr/>
        </p:nvSpPr>
        <p:spPr>
          <a:xfrm>
            <a:off x="6268826" y="4868953"/>
            <a:ext cx="449882" cy="277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9692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ntnu_enkel_eng</Template>
  <TotalTime>3</TotalTime>
  <Words>1809</Words>
  <Application>Microsoft Macintosh PowerPoint</Application>
  <PresentationFormat>On-screen Show (4:3)</PresentationFormat>
  <Paragraphs>319</Paragraphs>
  <Slides>30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Arvo</vt:lpstr>
      <vt:lpstr>Calibri</vt:lpstr>
      <vt:lpstr>Calibri Light</vt:lpstr>
      <vt:lpstr>Cambria Math</vt:lpstr>
      <vt:lpstr>Times New Roman</vt:lpstr>
      <vt:lpstr>Office-tema</vt:lpstr>
      <vt:lpstr>Office Theme</vt:lpstr>
      <vt:lpstr>   Rodrigo de Miguel Norwegian University of Science and Technology   J. Miguel Rubí University of Barcelona (Spain)   Steven Neshyba University of Puget Sound (USA)</vt:lpstr>
      <vt:lpstr>(rough) Outline</vt:lpstr>
      <vt:lpstr>Thermodiffusion</vt:lpstr>
      <vt:lpstr>Thermophoresis</vt:lpstr>
      <vt:lpstr>Thermophoresis</vt:lpstr>
      <vt:lpstr>Negative thermophoresis</vt:lpstr>
      <vt:lpstr>Negative thermophoresis</vt:lpstr>
      <vt:lpstr>Strong coupling</vt:lpstr>
      <vt:lpstr>Strong coupling</vt:lpstr>
      <vt:lpstr>Strong coupling</vt:lpstr>
      <vt:lpstr>Strong coupling</vt:lpstr>
      <vt:lpstr>Strong coupling</vt:lpstr>
      <vt:lpstr>PowerPoint Presentation</vt:lpstr>
      <vt:lpstr>Internal energy?</vt:lpstr>
      <vt:lpstr>Free energy</vt:lpstr>
      <vt:lpstr>Thermophoretic force</vt:lpstr>
      <vt:lpstr>Thermophoretic force</vt:lpstr>
      <vt:lpstr>Thermophoretic force</vt:lpstr>
      <vt:lpstr>Thermophoretic force</vt:lpstr>
      <vt:lpstr>Reversal temperature</vt:lpstr>
      <vt:lpstr>PowerPoint Presentation</vt:lpstr>
      <vt:lpstr>PowerPoint Presentation</vt:lpstr>
      <vt:lpstr>PowerPoint Presentation</vt:lpstr>
      <vt:lpstr>PowerPoint Presentation</vt:lpstr>
      <vt:lpstr>Model: Harmonic oscillator coupled to the heat bath</vt:lpstr>
      <vt:lpstr>Model: Harmonic oscillator coupled to the heat bath</vt:lpstr>
      <vt:lpstr>Model: Harmonic oscillator coupled to the heat bath</vt:lpstr>
      <vt:lpstr>Some applications of negative thermophoresis</vt:lpstr>
      <vt:lpstr>Conclusion</vt:lpstr>
      <vt:lpstr>Thank you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slide</dc:title>
  <dc:creator>Rodrigo De Miguel</dc:creator>
  <cp:lastModifiedBy>Steven</cp:lastModifiedBy>
  <cp:revision>467</cp:revision>
  <dcterms:created xsi:type="dcterms:W3CDTF">2016-09-21T11:06:01Z</dcterms:created>
  <dcterms:modified xsi:type="dcterms:W3CDTF">2023-11-27T15:11:38Z</dcterms:modified>
</cp:coreProperties>
</file>